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4"/>
    <p:sldMasterId id="2147483775" r:id="rId5"/>
    <p:sldMasterId id="2147483778" r:id="rId6"/>
    <p:sldMasterId id="2147483805" r:id="rId7"/>
  </p:sldMasterIdLst>
  <p:notesMasterIdLst>
    <p:notesMasterId r:id="rId23"/>
  </p:notesMasterIdLst>
  <p:handoutMasterIdLst>
    <p:handoutMasterId r:id="rId24"/>
  </p:handoutMasterIdLst>
  <p:sldIdLst>
    <p:sldId id="286" r:id="rId8"/>
    <p:sldId id="326" r:id="rId9"/>
    <p:sldId id="327" r:id="rId10"/>
    <p:sldId id="328" r:id="rId11"/>
    <p:sldId id="329" r:id="rId12"/>
    <p:sldId id="295" r:id="rId13"/>
    <p:sldId id="332" r:id="rId14"/>
    <p:sldId id="323" r:id="rId15"/>
    <p:sldId id="331" r:id="rId16"/>
    <p:sldId id="320" r:id="rId17"/>
    <p:sldId id="299" r:id="rId18"/>
    <p:sldId id="330" r:id="rId19"/>
    <p:sldId id="319" r:id="rId20"/>
    <p:sldId id="280" r:id="rId21"/>
    <p:sldId id="33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003399"/>
    <a:srgbClr val="A42C79"/>
    <a:srgbClr val="923799"/>
    <a:srgbClr val="874789"/>
    <a:srgbClr val="1D4A73"/>
    <a:srgbClr val="C808A3"/>
    <a:srgbClr val="7B448C"/>
    <a:srgbClr val="11F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3020" autoAdjust="0"/>
  </p:normalViewPr>
  <p:slideViewPr>
    <p:cSldViewPr snapToGrid="0">
      <p:cViewPr varScale="1">
        <p:scale>
          <a:sx n="113" d="100"/>
          <a:sy n="11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646" y="-9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9C01E9-AAD8-4293-86A2-7C69C0B0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37" y="4416455"/>
            <a:ext cx="514096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A61A8E-4F1A-47A9-8FC0-A2ABC7FF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 out seating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of an architecture</a:t>
            </a:r>
            <a:r>
              <a:rPr lang="en-US" baseline="0" dirty="0" smtClean="0"/>
              <a:t> and microarchitecture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9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25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28889C48-89AD-4887-A779-AFCE75A85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5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BEF648AD-7E68-4E64-B5E8-4FFE6B57A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4FC795F6-C5F7-438C-85C7-B4E8406E83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5D2A924E-FC12-4018-B09E-073E60386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1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78BE1B9E-7810-4DC0-98F1-B5E91A5F9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5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D4956635-316B-48E9-B54E-059C0C92A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5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A12BF82E-ADAD-49ED-A77A-ED5DF0B655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4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F546C83E-D34C-4426-95F6-2654480D3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1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45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2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1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3831508C-0412-436C-8BFB-038593FE6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F90D3FB-3257-4FD9-8154-9111B082BA15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2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D8A509F-8526-420E-866A-D77FF145C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30731EF-8206-4D19-8D39-B25064A6708F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7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B13889DE-89C0-4168-9C6C-257E843B1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B85745C-8606-4303-879B-5A18E2F8952B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28A729-6264-454A-894C-FD3ACBF8A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C104480-063D-49C3-B37B-6FDC4DA8C788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8DDDF030-EE8C-48C8-B35A-7A5AA2E1DD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B70A108-3252-41E5-B998-DFD4EB0E8CFA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DB18A8A-4F34-4DBD-AC6E-5B59F960E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E123FBF-B932-47DA-A850-F8DD01574AF6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F91313A-6512-497A-8C26-DF1D11D9F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31CE8DA-7AA2-4A75-8CED-F07C8E806852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8E9278C8-E5EE-462E-BFC0-169FC82E5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CE2C88F-2F80-4F57-B629-AD63D6A3CD1E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8107B25-DB33-4D52-9248-649980D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B8CC284-99AC-4293-AE5B-530D41210E42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3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706F834-159A-4AE9-914A-1B0F0E8AD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0E6973E-609D-4352-9813-DC0294ABD1EE}" type="datetime3">
              <a:rPr lang="en-US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228209-6668-4BE3-856A-DB1CC21C9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51A653E-0A72-4693-B1A1-4ABD21CA4B97}" type="datetime3">
              <a:rPr lang="en-US"/>
              <a:pPr>
                <a:defRPr/>
              </a:pPr>
              <a:t>9 August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52950" y="1428335"/>
            <a:ext cx="38100" cy="502920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57200" y="3886194"/>
            <a:ext cx="8239539" cy="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240632" y="1388548"/>
            <a:ext cx="43313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Guidance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552951" y="1388548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Purpose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 userDrawn="1"/>
        </p:nvSpPr>
        <p:spPr bwMode="auto">
          <a:xfrm>
            <a:off x="240632" y="3920172"/>
            <a:ext cx="4331367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Process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50257" y="1725613"/>
            <a:ext cx="4319556" cy="21945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 Arial 18</a:t>
            </a:r>
          </a:p>
          <a:p>
            <a:pPr marL="339725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Sub Bullets Arial16</a:t>
            </a:r>
            <a:endParaRPr lang="en-US" sz="1600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50257" y="4263072"/>
            <a:ext cx="4309931" cy="224748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572106" y="1725612"/>
            <a:ext cx="4341094" cy="21945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47663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60188" y="4263072"/>
            <a:ext cx="4353011" cy="224749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AutoShape 2"/>
          <p:cNvSpPr>
            <a:spLocks noChangeArrowheads="1"/>
          </p:cNvSpPr>
          <p:nvPr userDrawn="1"/>
        </p:nvSpPr>
        <p:spPr bwMode="auto">
          <a:xfrm>
            <a:off x="4551859" y="3920172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rgbClr val="FFFF00"/>
                </a:solidFill>
              </a:rPr>
              <a:t>Current </a:t>
            </a:r>
            <a:r>
              <a:rPr lang="en-US" sz="1600" b="1" dirty="0" err="1">
                <a:solidFill>
                  <a:srgbClr val="FFFF00"/>
                </a:solidFill>
              </a:rPr>
              <a:t>Sr</a:t>
            </a:r>
            <a:r>
              <a:rPr lang="en-US" sz="1600" b="1" dirty="0">
                <a:solidFill>
                  <a:srgbClr val="FFFF00"/>
                </a:solidFill>
              </a:rPr>
              <a:t> Leader Intent</a:t>
            </a:r>
          </a:p>
        </p:txBody>
      </p:sp>
    </p:spTree>
    <p:extLst>
      <p:ext uri="{BB962C8B-B14F-4D97-AF65-F5344CB8AC3E}">
        <p14:creationId xmlns:p14="http://schemas.microsoft.com/office/powerpoint/2010/main" val="120973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300789AD-077F-478F-BA91-4026ECB15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1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CB5FB044-E105-4F2D-9D76-CB16125D2A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7529EA55-24E0-47FE-9525-85722F17A7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7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6409C543-53D8-46CD-B3EE-6497E9571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5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EE 382 Microcontroller Programming – Fall 2007 – Slide #</a:t>
            </a:r>
            <a:fld id="{13F22054-8C62-4088-A050-DEA693430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75" y="152400"/>
            <a:ext cx="981865" cy="11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818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75" y="152400"/>
            <a:ext cx="981865" cy="11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94463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EE 382 Microcontroller Programming – Fall 2007 – Slide #</a:t>
            </a:r>
            <a:fld id="{EB713571-4EB9-41EE-B6BB-443A0F662C88}" type="slidenum">
              <a:rPr lang="en-US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57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  <a:p>
            <a:pPr eaLnBrk="0" hangingPunct="0">
              <a:defRPr/>
            </a:pPr>
            <a:fld id="{B5499B3F-0BE5-46DB-A63A-0AC90058E888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7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  <a:p>
            <a:pPr eaLnBrk="0" hangingPunct="0">
              <a:defRPr/>
            </a:pPr>
            <a:fld id="{4A3EF21E-B3F7-42B7-9F68-64BA459DC7A7}" type="datetime3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rsuniversity.github.io/ece382/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google.com/url?url=http://www.cavhooah.com/info/sections/branch-insignia/&amp;rct=j&amp;frm=1&amp;q=&amp;esrc=s&amp;sa=U&amp;ei=2e39U8KFIInKsQTX1IDQCw&amp;ved=0CBYQ9QEwAA&amp;sig2=lmVTbCvl3VinplEoDvXVTQ&amp;usg=AFQjCNFqL1j_PZ7meaUjZPwSF1SjLuxRmQ" TargetMode="External"/><Relationship Id="rId7" Type="http://schemas.openxmlformats.org/officeDocument/2006/relationships/hyperlink" Target="file:///\\localhost\upload.wikimedia.org\wikipedia\commons\d\d2\153rd_Cav._Reg_coa.pn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hyperlink" Target="file:///\\localhost\upload.wikimedia.org\wikipedia\en\1\12\Florida_Gators_logo.sv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en.wikipedia.org/wiki/File:1st_Cavalry_Division_-_Shoulder_Sleeve_Insignia.sv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584450" y="422849"/>
            <a:ext cx="617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HQ U.S. Air Force Academy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692186" y="4824413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Maj Walchko</a:t>
            </a:r>
          </a:p>
          <a:p>
            <a:r>
              <a:rPr lang="en-US" dirty="0" smtClean="0"/>
              <a:t>Office 2F48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764505" y="2287588"/>
            <a:ext cx="4011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dirty="0"/>
              <a:t>ECE 382</a:t>
            </a:r>
            <a:br>
              <a:rPr lang="en-US" dirty="0"/>
            </a:br>
            <a:r>
              <a:rPr lang="en-US" b="0" dirty="0" smtClean="0"/>
              <a:t>Embedded Computer </a:t>
            </a:r>
            <a:r>
              <a:rPr lang="en-US" b="0" dirty="0"/>
              <a:t>Systems I</a:t>
            </a:r>
            <a:endParaRPr lang="en-US" b="0" kern="0" dirty="0">
              <a:effectLst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/>
              <a:pPr algn="ctr"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" y="2031918"/>
            <a:ext cx="3153032" cy="38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Text and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7706F834-159A-4AE9-914A-1B0F0E8AD2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fld id="{50E6973E-609D-4352-9813-DC0294ABD1E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38" y="1584874"/>
            <a:ext cx="83329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Required Books (pdfs available on class Webpage):</a:t>
            </a:r>
            <a:endParaRPr lang="en-US" sz="2400" b="1" dirty="0">
              <a:cs typeface="Times New Roman" pitchFamily="18" charset="0"/>
            </a:endParaRPr>
          </a:p>
          <a:p>
            <a:pPr lvl="1"/>
            <a:r>
              <a:rPr lang="en-US" sz="2600" dirty="0">
                <a:cs typeface="Times New Roman" pitchFamily="18" charset="0"/>
              </a:rPr>
              <a:t>MSP430x2xx Family Users Guide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MSP430G2x53 MSP430G2x13 Mixed Signal 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Course </a:t>
            </a:r>
            <a:r>
              <a:rPr lang="en-US" sz="2400" b="1" dirty="0"/>
              <a:t>URL</a:t>
            </a:r>
            <a:r>
              <a:rPr lang="en-US" sz="2400" dirty="0"/>
              <a:t> </a:t>
            </a:r>
            <a:r>
              <a:rPr lang="en-US" sz="2400" dirty="0" smtClean="0"/>
              <a:t>-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  <a:hlinkClick r:id="rId2"/>
              </a:rPr>
              <a:t>https://marsuniversity.github.io/ece382</a:t>
            </a:r>
            <a:r>
              <a:rPr lang="en-US" sz="2400" dirty="0" smtClean="0">
                <a:solidFill>
                  <a:schemeClr val="accent6"/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you guess which TV show my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Organizations are based off of?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60189" y="5427133"/>
            <a:ext cx="8332961" cy="543983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It is your responsibility to read/follow the syllabus and know when things are due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60188" y="3051819"/>
            <a:ext cx="8332961" cy="543983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With hardware, you need to read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the datasheet, so that is our book for the class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400" b="1" dirty="0" smtClean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West (Terrazzo) Side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440" y="441928"/>
            <a:ext cx="6999120" cy="59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95700" y="914399"/>
            <a:ext cx="381000" cy="5453063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1" y="904867"/>
            <a:ext cx="371474" cy="545306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4" name="Multiply 3"/>
          <p:cNvSpPr/>
          <p:nvPr/>
        </p:nvSpPr>
        <p:spPr bwMode="auto">
          <a:xfrm>
            <a:off x="2001346" y="3159910"/>
            <a:ext cx="466725" cy="47148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643" y="478970"/>
            <a:ext cx="6957786" cy="425897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 algn="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r"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 algn="r"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2378" y="1450903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Lab</a:t>
            </a:r>
            <a:endParaRPr lang="en-US" sz="2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0341" y="3168533"/>
            <a:ext cx="8867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Class</a:t>
            </a:r>
            <a:endParaRPr lang="en-US" sz="2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318000" y="2587783"/>
            <a:ext cx="1497723" cy="270906"/>
          </a:xfrm>
          <a:prstGeom prst="wedgeRectCallout">
            <a:avLst>
              <a:gd name="adj1" fmla="val -39031"/>
              <a:gd name="adj2" fmla="val -137266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Maj Walchko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129517" y="2241029"/>
            <a:ext cx="1490133" cy="270906"/>
          </a:xfrm>
          <a:prstGeom prst="wedgeRectCallout">
            <a:avLst>
              <a:gd name="adj1" fmla="val 33534"/>
              <a:gd name="adj2" fmla="val 170562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Capt Johnson</a:t>
            </a:r>
          </a:p>
        </p:txBody>
      </p:sp>
      <p:sp>
        <p:nvSpPr>
          <p:cNvPr id="16" name="Multiply 15"/>
          <p:cNvSpPr/>
          <p:nvPr/>
        </p:nvSpPr>
        <p:spPr bwMode="auto">
          <a:xfrm>
            <a:off x="4897638" y="1450903"/>
            <a:ext cx="466725" cy="47148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37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 Instruction (EI)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34000" y="16002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34000" y="2286000"/>
            <a:ext cx="16764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34000" y="4876800"/>
            <a:ext cx="16764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M6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34000" y="55626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34000" y="41910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10400" y="16002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10400" y="41910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10400" y="48768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10400" y="55626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2895600"/>
            <a:ext cx="1676400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0" y="3505200"/>
            <a:ext cx="16764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0400" y="2286000"/>
            <a:ext cx="16764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0400" y="2895600"/>
            <a:ext cx="16764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35052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T4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85742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Office: 2F48</a:t>
            </a:r>
            <a:endParaRPr lang="en-US" sz="2400" dirty="0"/>
          </a:p>
          <a:p>
            <a:pPr algn="ctr"/>
            <a:r>
              <a:rPr lang="en-US" sz="2400" dirty="0" smtClean="0"/>
              <a:t>kevin.walchko@usafa.edu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My schedule is dynamic, so feel free to send me a meeting invite or email for EI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286109" y="4953000"/>
            <a:ext cx="2951357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Sometimes Available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6109" y="4262553"/>
            <a:ext cx="2951357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Available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6109" y="5562600"/>
            <a:ext cx="2951357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Always Unavailable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 algn="r" rtl="0">
              <a:defRPr/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r" rtl="0">
              <a:defRPr/>
            </a:pPr>
            <a:fld id="{62D6D4B2-7611-498F-8780-1EDC26277454}" type="slidenum">
              <a:rPr lang="en-US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>
                <a:defRPr/>
              </a:pPr>
              <a:t>12</a:t>
            </a:fld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133" y="6561667"/>
            <a:ext cx="7148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first part of the course I will be covering for Capt Johnson (T3) while he is at 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708" y="2605644"/>
            <a:ext cx="6781800" cy="1143000"/>
          </a:xfrm>
        </p:spPr>
        <p:txBody>
          <a:bodyPr/>
          <a:lstStyle/>
          <a:p>
            <a:pPr algn="ctr"/>
            <a:r>
              <a:rPr lang="en-US" sz="6600" dirty="0" smtClean="0"/>
              <a:t>?’s   ||   /* */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30AC1E7-5379-4CBF-8CE9-B57638D8EB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83579" y="6028267"/>
            <a:ext cx="413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(if you are a REAL programmer, this is FUNNY!!!!)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/>
              <a:pPr algn="ctr"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5" y="1466310"/>
            <a:ext cx="40481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6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on Blue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8267" y="5978323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Be polite, be professional, but have a plan to kill everybody you meet.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716616"/>
            <a:ext cx="8001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38" y="1524000"/>
            <a:ext cx="37909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Pre-AF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18D9980-6E72-4E73-925C-1AB0FE8C6AC2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31" name="Picture 7" descr="https://encrypted-tbn3.gstatic.com/images?q=tbn:ANd9GcT1CFo0jZhrvBCw45UGKEUEB_NIRi46B5_EFQfuV1OgB7qg_bdxOGTXZZ-j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4" y="4544155"/>
            <a:ext cx="14287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9" y="525820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5" y="4203950"/>
            <a:ext cx="2677555" cy="200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ile:153rd Cav. Reg co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6755"/>
            <a:ext cx="1617838" cy="2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2" y="1524000"/>
            <a:ext cx="1617838" cy="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File:Florida Gators logo.sv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07" y="4644369"/>
            <a:ext cx="2667000" cy="17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30" y="1810608"/>
            <a:ext cx="2533650" cy="21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1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 Carrier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38228209-6668-4BE3-856A-DB1CC21C9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1435910"/>
            <a:ext cx="6671732" cy="49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 bwMode="auto">
          <a:xfrm>
            <a:off x="6832590" y="3156957"/>
            <a:ext cx="237066" cy="194733"/>
          </a:xfrm>
          <a:prstGeom prst="star5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1769533" y="3710423"/>
            <a:ext cx="237066" cy="194733"/>
          </a:xfrm>
          <a:prstGeom prst="star5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369733" y="3905156"/>
            <a:ext cx="237066" cy="194733"/>
          </a:xfrm>
          <a:prstGeom prst="star5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9863" y="3357032"/>
            <a:ext cx="237066" cy="194733"/>
          </a:xfrm>
          <a:prstGeom prst="star5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93430" y="4197255"/>
            <a:ext cx="2226738" cy="559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AFRL Space Vehicles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Kirtland AFB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01994" y="2702886"/>
            <a:ext cx="812804" cy="559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CW/DF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USAFA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7095" y="3137816"/>
            <a:ext cx="1663705" cy="559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Space Superiority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LAAFB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58456" y="2503994"/>
            <a:ext cx="1185333" cy="559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NRO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Chantilly, VA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6951123" y="3351690"/>
            <a:ext cx="237066" cy="194733"/>
          </a:xfrm>
          <a:prstGeom prst="star5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75389" y="3640451"/>
            <a:ext cx="1388534" cy="559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NGA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Springfield, VA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vin.Walchko\Desktop\IMG_379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148"/>
            <a:ext cx="3690963" cy="27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18D9980-6E72-4E73-925C-1AB0FE8C6AC2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3074" name="Picture 2" descr="1st Cavalry Division - Shoulder Sleeve Insign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44964"/>
            <a:ext cx="762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4419600" y="1528466"/>
            <a:ext cx="0" cy="464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 descr="C:\Users\Kevin.Walchko\Desktop\IMG_346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/>
          <a:stretch/>
        </p:blipFill>
        <p:spPr bwMode="auto">
          <a:xfrm>
            <a:off x="520874" y="1618531"/>
            <a:ext cx="3703489" cy="20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evin.Walchko\Desktop\IMG_0539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0671" r="10479" b="24358"/>
          <a:stretch/>
        </p:blipFill>
        <p:spPr bwMode="auto">
          <a:xfrm>
            <a:off x="4523740" y="3386170"/>
            <a:ext cx="4114800" cy="24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evin.Walchko\Desktop\IMG_1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 b="18012"/>
          <a:stretch/>
        </p:blipFill>
        <p:spPr bwMode="auto">
          <a:xfrm>
            <a:off x="4508500" y="1528466"/>
            <a:ext cx="4145280" cy="18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27" y="4898160"/>
            <a:ext cx="1263846" cy="111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801083"/>
            <a:ext cx="927100" cy="12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6019800"/>
            <a:ext cx="299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DCMA Southern Iraq: LOGCAP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3302" y="6039035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ISAF IJC CJ2: NRO LNO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7281" y="1528466"/>
            <a:ext cx="26677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Afghanistan Sept 13 – Feb 14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55358" y="1618531"/>
            <a:ext cx="17184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Iraq Feb – Aug 09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2202" y="6521548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Sgt</a:t>
            </a:r>
            <a:r>
              <a:rPr lang="en-US" dirty="0" smtClean="0"/>
              <a:t> Russel, Camp 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call &amp; 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Where are you from?</a:t>
            </a:r>
          </a:p>
          <a:p>
            <a:r>
              <a:rPr lang="en-US" dirty="0" smtClean="0"/>
              <a:t>What is your major?</a:t>
            </a:r>
          </a:p>
          <a:p>
            <a:r>
              <a:rPr lang="en-US" dirty="0" smtClean="0"/>
              <a:t>Desired AFSC?</a:t>
            </a:r>
          </a:p>
          <a:p>
            <a:r>
              <a:rPr lang="en-US" dirty="0" smtClean="0"/>
              <a:t>Why did you join the military?</a:t>
            </a:r>
          </a:p>
          <a:p>
            <a:r>
              <a:rPr lang="en-US" dirty="0" smtClean="0"/>
              <a:t>What fills your time (outside of academics)?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 smtClean="0"/>
          </a:p>
          <a:p>
            <a:fld id="{62D6D4B2-7611-498F-8780-1EDC262774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1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382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class, we'll be:</a:t>
            </a:r>
          </a:p>
          <a:p>
            <a:pPr lvl="1"/>
            <a:r>
              <a:rPr lang="en-US" sz="2400" dirty="0"/>
              <a:t>Writing programs in Assembly Language, then C</a:t>
            </a:r>
          </a:p>
          <a:p>
            <a:pPr lvl="1"/>
            <a:r>
              <a:rPr lang="en-US" sz="2400" dirty="0"/>
              <a:t>Learning about and using the functional units of a microcontroller</a:t>
            </a:r>
          </a:p>
          <a:p>
            <a:pPr lvl="1"/>
            <a:r>
              <a:rPr lang="en-US" sz="2400" dirty="0"/>
              <a:t>Using the microcontroller to interface with peripheral </a:t>
            </a:r>
            <a:r>
              <a:rPr lang="en-US" sz="2400" dirty="0" smtClean="0"/>
              <a:t>devices</a:t>
            </a:r>
          </a:p>
          <a:p>
            <a:r>
              <a:rPr lang="en-US" dirty="0" smtClean="0"/>
              <a:t>In short – this is a </a:t>
            </a:r>
            <a:r>
              <a:rPr lang="en-US" dirty="0" smtClean="0">
                <a:solidFill>
                  <a:srgbClr val="FF0000"/>
                </a:solidFill>
              </a:rPr>
              <a:t>hardware</a:t>
            </a:r>
            <a:r>
              <a:rPr lang="en-US" dirty="0" smtClean="0"/>
              <a:t> class, NOT a software class</a:t>
            </a:r>
          </a:p>
          <a:p>
            <a:pPr lvl="1"/>
            <a:r>
              <a:rPr lang="en-US" dirty="0" smtClean="0"/>
              <a:t>Although we will learn assembly and some C, those are just the means to use the HW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defRPr>
            </a:lvl9pPr>
          </a:lstStyle>
          <a:p>
            <a:pPr algn="r"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 algn="r"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 algn="r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1500" y="5643563"/>
            <a:ext cx="8001000" cy="609600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This class is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very different from previous offerings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79" y="1862666"/>
            <a:ext cx="6137947" cy="38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Policies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506942" y="1566862"/>
            <a:ext cx="8186208" cy="47005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esson pages (linked from syllabus on-line)</a:t>
            </a:r>
          </a:p>
          <a:p>
            <a:pPr lvl="1"/>
            <a:r>
              <a:rPr lang="en-US" dirty="0" smtClean="0"/>
              <a:t>Readings</a:t>
            </a:r>
          </a:p>
          <a:p>
            <a:pPr lvl="1"/>
            <a:r>
              <a:rPr lang="en-US" sz="2200" dirty="0" smtClean="0"/>
              <a:t>Lesson </a:t>
            </a:r>
            <a:r>
              <a:rPr lang="en-US" dirty="0" err="1" smtClean="0"/>
              <a:t>ppts</a:t>
            </a:r>
            <a:endParaRPr lang="en-US" dirty="0" smtClean="0"/>
          </a:p>
          <a:p>
            <a:pPr lvl="1"/>
            <a:r>
              <a:rPr lang="en-US" sz="2200" dirty="0" smtClean="0"/>
              <a:t>Datasheet pages</a:t>
            </a:r>
          </a:p>
          <a:p>
            <a:r>
              <a:rPr lang="en-US" sz="2400" dirty="0" smtClean="0"/>
              <a:t>Homework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Every lesson </a:t>
            </a:r>
            <a:r>
              <a:rPr lang="en-US" dirty="0" smtClean="0"/>
              <a:t>has homework (10-20 mins)</a:t>
            </a:r>
          </a:p>
          <a:p>
            <a:pPr lvl="1"/>
            <a:r>
              <a:rPr lang="en-US" dirty="0" smtClean="0"/>
              <a:t>Questions come from </a:t>
            </a:r>
            <a:r>
              <a:rPr lang="en-US" dirty="0" err="1" smtClean="0">
                <a:solidFill>
                  <a:srgbClr val="FF0000"/>
                </a:solidFill>
              </a:rPr>
              <a:t>ppts</a:t>
            </a:r>
            <a:r>
              <a:rPr lang="en-US" dirty="0" smtClean="0">
                <a:solidFill>
                  <a:srgbClr val="FF0000"/>
                </a:solidFill>
              </a:rPr>
              <a:t> and readings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Due BOC next lesson </a:t>
            </a:r>
            <a:r>
              <a:rPr lang="en-US" sz="2200" dirty="0" smtClean="0"/>
              <a:t>unless otherwise stated</a:t>
            </a:r>
          </a:p>
          <a:p>
            <a:pPr lvl="1"/>
            <a:r>
              <a:rPr lang="en-US" dirty="0" smtClean="0"/>
              <a:t>I will </a:t>
            </a:r>
            <a:r>
              <a:rPr lang="en-US" dirty="0" smtClean="0">
                <a:solidFill>
                  <a:srgbClr val="FF0000"/>
                </a:solidFill>
              </a:rPr>
              <a:t>not grade every homework</a:t>
            </a:r>
          </a:p>
          <a:p>
            <a:r>
              <a:rPr lang="en-US" sz="2400" dirty="0" smtClean="0"/>
              <a:t>Quizzes</a:t>
            </a:r>
          </a:p>
          <a:p>
            <a:pPr lvl="1"/>
            <a:r>
              <a:rPr lang="en-US" sz="2200" dirty="0" smtClean="0"/>
              <a:t>Based off of homework and in-class exercises</a:t>
            </a:r>
          </a:p>
          <a:p>
            <a:r>
              <a:rPr lang="en-US" sz="2400" dirty="0" smtClean="0"/>
              <a:t>GRs</a:t>
            </a:r>
          </a:p>
          <a:p>
            <a:pPr lvl="1"/>
            <a:r>
              <a:rPr lang="en-US" sz="2200" dirty="0" smtClean="0"/>
              <a:t>Based off quizzes and Labs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mtClean="0">
              <a:latin typeface="Times New Roman" pitchFamily="18" charset="0"/>
            </a:endParaRPr>
          </a:p>
          <a:p>
            <a:fld id="{FDDB82DF-CC60-4516-8B1E-05A59BD9AEB1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566863"/>
            <a:ext cx="8131175" cy="4774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We will actually cover more of the </a:t>
            </a:r>
            <a:r>
              <a:rPr lang="en-US" dirty="0" err="1" smtClean="0"/>
              <a:t>uC</a:t>
            </a:r>
            <a:endParaRPr lang="en-US" dirty="0" smtClean="0"/>
          </a:p>
          <a:p>
            <a:r>
              <a:rPr lang="en-US" dirty="0" smtClean="0"/>
              <a:t>Labs </a:t>
            </a:r>
          </a:p>
          <a:p>
            <a:pPr lvl="1"/>
            <a:r>
              <a:rPr lang="en-US" dirty="0" smtClean="0"/>
              <a:t>7 to 4</a:t>
            </a:r>
          </a:p>
          <a:p>
            <a:pPr lvl="1"/>
            <a:r>
              <a:rPr lang="en-US" dirty="0" smtClean="0"/>
              <a:t>They are shorter/simpler</a:t>
            </a:r>
          </a:p>
          <a:p>
            <a:pPr lvl="1"/>
            <a:r>
              <a:rPr lang="en-US" dirty="0" smtClean="0"/>
              <a:t>No lab write-ups, all demo</a:t>
            </a:r>
          </a:p>
          <a:p>
            <a:pPr lvl="1"/>
            <a:r>
              <a:rPr lang="en-US" dirty="0" smtClean="0"/>
              <a:t>You still have to push code to </a:t>
            </a:r>
            <a:r>
              <a:rPr lang="en-US" dirty="0" err="1" smtClean="0"/>
              <a:t>bitbucket</a:t>
            </a:r>
            <a:endParaRPr lang="en-US" dirty="0" smtClean="0"/>
          </a:p>
          <a:p>
            <a:pPr lvl="2"/>
            <a:r>
              <a:rPr lang="en-US" dirty="0" smtClean="0"/>
              <a:t>Make sure you can log into your account</a:t>
            </a:r>
          </a:p>
          <a:p>
            <a:pPr lvl="1"/>
            <a:r>
              <a:rPr lang="en-US" dirty="0" smtClean="0"/>
              <a:t>They exercise what we learn in class</a:t>
            </a:r>
          </a:p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Added them, we really never had but 3 homework before</a:t>
            </a:r>
          </a:p>
          <a:p>
            <a:pPr lvl="1"/>
            <a:r>
              <a:rPr lang="en-US" dirty="0" smtClean="0"/>
              <a:t>Every lesson a homework is due</a:t>
            </a:r>
          </a:p>
          <a:p>
            <a:r>
              <a:rPr lang="en-US" dirty="0" smtClean="0"/>
              <a:t>Quizzes (6)</a:t>
            </a:r>
          </a:p>
          <a:p>
            <a:pPr lvl="1"/>
            <a:r>
              <a:rPr lang="en-US" dirty="0" smtClean="0"/>
              <a:t>More quizzes and actually listed on the syllabus</a:t>
            </a:r>
          </a:p>
          <a:p>
            <a:r>
              <a:rPr lang="en-US" dirty="0" smtClean="0"/>
              <a:t>GRs (2 + Final)</a:t>
            </a:r>
          </a:p>
          <a:p>
            <a:pPr lvl="1"/>
            <a:r>
              <a:rPr lang="en-US" dirty="0" smtClean="0"/>
              <a:t>You cannot keep GRs anymore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4D65584-0C7D-48B8-BEDE-21A2E88022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CE428E89-579F-43C8-B441-BB390AD4A5E9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9 August 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sym typeface="Wingdings" pitchFamily="2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C2D83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44337BE5C7D4193621DF98D151EB6" ma:contentTypeVersion="1" ma:contentTypeDescription="Create a new document." ma:contentTypeScope="" ma:versionID="97e7a7c9ce595270c3eaeb148770bc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BADE1-4A4A-48A5-911B-5F6548B33A51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DBC61A-8F22-4749-B0E2-3185185CF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98C6F1-02C7-4807-8DB1-44412B5FA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68286</TotalTime>
  <Words>522</Words>
  <Application>Microsoft Office PowerPoint</Application>
  <PresentationFormat>On-screen Show (4:3)</PresentationFormat>
  <Paragraphs>147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4_USAFA Standard</vt:lpstr>
      <vt:lpstr>5_USAFA Standard</vt:lpstr>
      <vt:lpstr>Default Design</vt:lpstr>
      <vt:lpstr>1_Blank Presentation</vt:lpstr>
      <vt:lpstr>PowerPoint Presentation</vt:lpstr>
      <vt:lpstr>Background – Pre-AF</vt:lpstr>
      <vt:lpstr>AF Carrier</vt:lpstr>
      <vt:lpstr>Deployments</vt:lpstr>
      <vt:lpstr>Roll call &amp; Who are you?</vt:lpstr>
      <vt:lpstr>ECE 382</vt:lpstr>
      <vt:lpstr>Grades</vt:lpstr>
      <vt:lpstr>Course Policies</vt:lpstr>
      <vt:lpstr>What Has Changed?</vt:lpstr>
      <vt:lpstr>Course Text and Website</vt:lpstr>
      <vt:lpstr>PowerPoint Presentation</vt:lpstr>
      <vt:lpstr>Extra Instruction (EI)</vt:lpstr>
      <vt:lpstr>?’s   ||   /* */</vt:lpstr>
      <vt:lpstr>PowerPoint Presentation</vt:lpstr>
      <vt:lpstr>Green on Blue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Topic Title Goes Here  (1 January 2005)</dc:title>
  <dc:creator>USAFA/CCX</dc:creator>
  <cp:lastModifiedBy>Walchko, Kevin J Maj USAF USAFA USAFA/DFEC</cp:lastModifiedBy>
  <cp:revision>4281</cp:revision>
  <cp:lastPrinted>2018-05-21T20:20:13Z</cp:lastPrinted>
  <dcterms:created xsi:type="dcterms:W3CDTF">2005-08-12T19:45:51Z</dcterms:created>
  <dcterms:modified xsi:type="dcterms:W3CDTF">2018-08-09T14:00:24Z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0x01010026B44337BE5C7D4193621DF98D151EB6</vt:lpwstr>
  </property>
</Properties>
</file>