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  <p:sldMasterId id="2147483667" r:id="rId3"/>
  </p:sldMasterIdLst>
  <p:notesMasterIdLst>
    <p:notesMasterId r:id="rId21"/>
  </p:notesMasterIdLst>
  <p:handoutMasterIdLst>
    <p:handoutMasterId r:id="rId22"/>
  </p:handoutMasterIdLst>
  <p:sldIdLst>
    <p:sldId id="352" r:id="rId4"/>
    <p:sldId id="354" r:id="rId5"/>
    <p:sldId id="355" r:id="rId6"/>
    <p:sldId id="356" r:id="rId7"/>
    <p:sldId id="365" r:id="rId8"/>
    <p:sldId id="366" r:id="rId9"/>
    <p:sldId id="358" r:id="rId10"/>
    <p:sldId id="371" r:id="rId11"/>
    <p:sldId id="362" r:id="rId12"/>
    <p:sldId id="359" r:id="rId13"/>
    <p:sldId id="369" r:id="rId14"/>
    <p:sldId id="364" r:id="rId15"/>
    <p:sldId id="372" r:id="rId16"/>
    <p:sldId id="367" r:id="rId17"/>
    <p:sldId id="363" r:id="rId18"/>
    <p:sldId id="353" r:id="rId19"/>
    <p:sldId id="370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2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2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0FCD54C7-7181-400D-9449-EBC4D4A20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53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2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4" y="4416109"/>
            <a:ext cx="5140112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2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B521704A-D1DF-485C-B173-B5BBD5DD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55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1463040"/>
            <a:ext cx="8412480" cy="4937760"/>
          </a:xfr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027113" marR="0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027113" marR="0" lvl="2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698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13E8-165F-4932-9E2D-FD497CB9A4F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7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13E8-165F-4932-9E2D-FD497CB9A4F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86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13E8-165F-4932-9E2D-FD497CB9A4F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23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13E8-165F-4932-9E2D-FD497CB9A4F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21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13E8-165F-4932-9E2D-FD497CB9A4F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95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13E8-165F-4932-9E2D-FD497CB9A4F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0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1463040"/>
            <a:ext cx="8412480" cy="4937760"/>
          </a:xfr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027113" marR="0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027113" marR="0" lvl="2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704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6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192338" y="6494463"/>
            <a:ext cx="4764087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 382 Microcontroller Programming – Fall 2007 – Slide #</a:t>
            </a:r>
            <a:fld id="{BEF648AD-7E68-4E64-B5E8-4FFE6B57A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0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13E8-165F-4932-9E2D-FD497CB9A4F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6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13E8-165F-4932-9E2D-FD497CB9A4F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22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13E8-165F-4932-9E2D-FD497CB9A4F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7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13E8-165F-4932-9E2D-FD497CB9A4F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4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13E8-165F-4932-9E2D-FD497CB9A4F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8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463040"/>
            <a:ext cx="841248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21348" name="Line 4"/>
          <p:cNvSpPr>
            <a:spLocks noChangeShapeType="1"/>
          </p:cNvSpPr>
          <p:nvPr/>
        </p:nvSpPr>
        <p:spPr bwMode="auto">
          <a:xfrm>
            <a:off x="382588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21349" name="Line 5"/>
          <p:cNvSpPr>
            <a:spLocks noChangeShapeType="1"/>
          </p:cNvSpPr>
          <p:nvPr/>
        </p:nvSpPr>
        <p:spPr bwMode="auto">
          <a:xfrm>
            <a:off x="384175" y="141605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21351" name="Text Box 7"/>
          <p:cNvSpPr txBox="1">
            <a:spLocks noChangeArrowheads="1"/>
          </p:cNvSpPr>
          <p:nvPr/>
        </p:nvSpPr>
        <p:spPr bwMode="auto">
          <a:xfrm>
            <a:off x="1296988" y="6521455"/>
            <a:ext cx="655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b="1" i="1" dirty="0">
                <a:solidFill>
                  <a:srgbClr val="FFFFFF">
                    <a:lumMod val="65000"/>
                  </a:srgbClr>
                </a:solidFill>
                <a:latin typeface="Trebuchet MS" panose="020B0603020202020204" pitchFamily="34" charset="0"/>
              </a:rPr>
              <a:t>I n t e g r i t y  -  S e r v i c e  -  E x c e l l e n c e</a:t>
            </a: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spcBef>
                <a:spcPct val="0"/>
              </a:spcBef>
              <a:defRPr/>
            </a:pPr>
            <a:fld id="{D7580031-58D8-4E1D-BF97-18519902E6F9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0" name="Picture 2" descr="C:\Users\Ashley.Murphy\Desktop\USAFA%20Logo%20v%203%20line%20CMYK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9" y="76200"/>
            <a:ext cx="1065031" cy="121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31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Trebuchet MS" panose="020B0603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Trebuchet MS" panose="020B0603020202020204" pitchFamily="34" charset="0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463040"/>
            <a:ext cx="841248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21348" name="Line 4"/>
          <p:cNvSpPr>
            <a:spLocks noChangeShapeType="1"/>
          </p:cNvSpPr>
          <p:nvPr/>
        </p:nvSpPr>
        <p:spPr bwMode="auto">
          <a:xfrm>
            <a:off x="382588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21349" name="Line 5"/>
          <p:cNvSpPr>
            <a:spLocks noChangeShapeType="1"/>
          </p:cNvSpPr>
          <p:nvPr/>
        </p:nvSpPr>
        <p:spPr bwMode="auto">
          <a:xfrm>
            <a:off x="384175" y="141605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21351" name="Text Box 7"/>
          <p:cNvSpPr txBox="1">
            <a:spLocks noChangeArrowheads="1"/>
          </p:cNvSpPr>
          <p:nvPr/>
        </p:nvSpPr>
        <p:spPr bwMode="auto">
          <a:xfrm>
            <a:off x="1296988" y="6521455"/>
            <a:ext cx="655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b="1" i="1" dirty="0">
                <a:solidFill>
                  <a:srgbClr val="FFFFFF">
                    <a:lumMod val="65000"/>
                  </a:srgbClr>
                </a:solidFill>
                <a:latin typeface="Trebuchet MS" panose="020B0603020202020204" pitchFamily="34" charset="0"/>
              </a:rPr>
              <a:t>I n t e g r i t y  -  S e r v i c e  -  E x c e l l e n c e</a:t>
            </a: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spcBef>
                <a:spcPct val="0"/>
              </a:spcBef>
              <a:defRPr/>
            </a:pPr>
            <a:fld id="{D7580031-58D8-4E1D-BF97-18519902E6F9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0" name="Picture 2" descr="C:\Users\Ashley.Murphy\Desktop\USAFA%20Logo%20v%203%20line%20CMYK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9" y="76200"/>
            <a:ext cx="1065031" cy="121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15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9" r:id="rId3"/>
  </p:sldLayoutIdLst>
  <p:transition spd="med"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Trebuchet MS" panose="020B0603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Trebuchet MS" panose="020B0603020202020204" pitchFamily="34" charset="0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513E8-165F-4932-9E2D-FD497CB9A4FD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8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TI_MSP430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13"/>
          <p:cNvSpPr txBox="1">
            <a:spLocks noChangeArrowheads="1"/>
          </p:cNvSpPr>
          <p:nvPr/>
        </p:nvSpPr>
        <p:spPr bwMode="auto">
          <a:xfrm>
            <a:off x="4267200" y="2347023"/>
            <a:ext cx="4317195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D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9pPr>
          </a:lstStyle>
          <a:p>
            <a:pPr algn="ctr"/>
            <a:r>
              <a:rPr lang="en-US" kern="0" dirty="0" smtClean="0">
                <a:effectLst/>
                <a:latin typeface="Trebuchet MS" panose="020B0603020202020204" pitchFamily="34" charset="0"/>
              </a:rPr>
              <a:t>ECE382</a:t>
            </a:r>
          </a:p>
          <a:p>
            <a:pPr algn="ctr"/>
            <a:r>
              <a:rPr lang="en-US" kern="0" dirty="0" smtClean="0">
                <a:effectLst/>
                <a:latin typeface="Trebuchet MS" panose="020B0603020202020204" pitchFamily="34" charset="0"/>
              </a:rPr>
              <a:t>Lesson 13</a:t>
            </a:r>
            <a:endParaRPr lang="en-US" kern="0" dirty="0">
              <a:effectLst/>
              <a:latin typeface="Trebuchet MS" panose="020B0603020202020204" pitchFamily="34" charset="0"/>
            </a:endParaRPr>
          </a:p>
        </p:txBody>
      </p:sp>
      <p:sp>
        <p:nvSpPr>
          <p:cNvPr id="6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solidFill>
                  <a:srgbClr val="000000"/>
                </a:solidFill>
                <a:latin typeface="Trebuchet MS" panose="020B0603020202020204" pitchFamily="34" charset="0"/>
              </a:rPr>
              <a:pPr algn="ctr">
                <a:defRPr/>
              </a:pPr>
              <a:t>1</a:t>
            </a:fld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382200" y="6316000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82200" y="1567588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5584610" y="4743731"/>
            <a:ext cx="3083514" cy="1489075"/>
          </a:xfrm>
        </p:spPr>
        <p:txBody>
          <a:bodyPr anchor="ctr"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endParaRPr lang="en-US" dirty="0"/>
          </a:p>
        </p:txBody>
      </p:sp>
      <p:pic>
        <p:nvPicPr>
          <p:cNvPr id="1026" name="Picture 2" descr="https://sharepoint.usafa.edu/hq/CM/Shared%20Documents/Logo/USAFA%20Logo%20v%203%20line%20CMY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2" y="2281515"/>
            <a:ext cx="2973096" cy="338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3602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GPIO Pin Setup (</a:t>
            </a:r>
            <a:r>
              <a:rPr lang="en-US" b="1" dirty="0" err="1" smtClean="0"/>
              <a:t>MUXes</a:t>
            </a:r>
            <a:r>
              <a:rPr lang="en-US" b="1" dirty="0" smtClean="0"/>
              <a:t>!)</a:t>
            </a:r>
            <a:endParaRPr lang="en-US" dirty="0"/>
          </a:p>
        </p:txBody>
      </p:sp>
      <p:pic>
        <p:nvPicPr>
          <p:cNvPr id="3074" name="Picture 2" descr="P1.0-2 Multiplexing Control Bits / Sign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31" y="1516975"/>
            <a:ext cx="6046077" cy="434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98525" y="1566594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P1.</a:t>
            </a:r>
            <a:r>
              <a:rPr lang="en-US" dirty="0" smtClean="0">
                <a:solidFill>
                  <a:srgbClr val="00B050"/>
                </a:solidFill>
              </a:rPr>
              <a:t>x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Right Arrow 6"/>
          <p:cNvSpPr/>
          <p:nvPr/>
        </p:nvSpPr>
        <p:spPr bwMode="auto">
          <a:xfrm rot="16200000">
            <a:off x="7684003" y="2288653"/>
            <a:ext cx="1446071" cy="925283"/>
          </a:xfrm>
          <a:prstGeom prst="rightArrow">
            <a:avLst/>
          </a:prstGeom>
          <a:solidFill>
            <a:srgbClr val="00B050"/>
          </a:solidFill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Pin 0-7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70021" y="3949794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dirty="0" err="1" smtClean="0"/>
              <a:t>DIR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 bwMode="auto">
          <a:xfrm rot="16200000">
            <a:off x="7638131" y="4671853"/>
            <a:ext cx="1446071" cy="925283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Port 1 or 2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765736" y="3626069"/>
            <a:ext cx="6156434" cy="228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91492" y="56563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1800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bis.b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BIT1, 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P1SEL</a:t>
            </a:r>
            <a:r>
              <a:rPr lang="en-US" sz="18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800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bis.b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#BIT1, &amp;P1SEL2 </a:t>
            </a:r>
            <a:endParaRPr lang="en-US" sz="1800" dirty="0"/>
          </a:p>
        </p:txBody>
      </p:sp>
      <p:sp>
        <p:nvSpPr>
          <p:cNvPr id="5" name="Oval 4"/>
          <p:cNvSpPr/>
          <p:nvPr/>
        </p:nvSpPr>
        <p:spPr bwMode="auto">
          <a:xfrm>
            <a:off x="2498832" y="3537479"/>
            <a:ext cx="346842" cy="299545"/>
          </a:xfrm>
          <a:prstGeom prst="ellipse">
            <a:avLst/>
          </a:prstGeom>
          <a:noFill/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048508" y="5542616"/>
            <a:ext cx="957044" cy="877563"/>
          </a:xfrm>
          <a:prstGeom prst="rect">
            <a:avLst/>
          </a:prstGeom>
          <a:noFill/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11"/>
          <p:cNvCxnSpPr>
            <a:stCxn id="5" idx="5"/>
          </p:cNvCxnSpPr>
          <p:nvPr/>
        </p:nvCxnSpPr>
        <p:spPr bwMode="auto">
          <a:xfrm>
            <a:off x="2794880" y="3793157"/>
            <a:ext cx="1816532" cy="1772071"/>
          </a:xfrm>
          <a:prstGeom prst="straightConnector1">
            <a:avLst/>
          </a:prstGeom>
          <a:solidFill>
            <a:srgbClr val="0C2D83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97106" y="3257296"/>
            <a:ext cx="1625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Let’s setup UCA0SOMI on port 1, pin 1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Floating 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Pull-up and pull-down resistors</a:t>
            </a:r>
          </a:p>
          <a:p>
            <a:pPr lvl="1"/>
            <a:r>
              <a:rPr lang="en-US" dirty="0" smtClean="0"/>
              <a:t>You should know this from ECE231/ECE315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When a system starts up, there is a period where inputs could have random states (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floating</a:t>
            </a:r>
            <a:r>
              <a:rPr lang="en-US" dirty="0" smtClean="0">
                <a:sym typeface="Wingdings" panose="05000000000000000000" pitchFamily="2" charset="2"/>
              </a:rPr>
              <a:t>) because external HW hasn’t initialized things yet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You may not want your </a:t>
            </a:r>
            <a:r>
              <a:rPr lang="en-US" dirty="0" err="1" smtClean="0">
                <a:sym typeface="Wingdings" panose="05000000000000000000" pitchFamily="2" charset="2"/>
              </a:rPr>
              <a:t>uC</a:t>
            </a:r>
            <a:r>
              <a:rPr lang="en-US" dirty="0" smtClean="0">
                <a:sym typeface="Wingdings" panose="05000000000000000000" pitchFamily="2" charset="2"/>
              </a:rPr>
              <a:t> to act on that random input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Pull-up/down always keep your inputs in a known state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58" y="4246999"/>
            <a:ext cx="5661206" cy="2153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92799" y="4064119"/>
            <a:ext cx="28953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Pull-up</a:t>
            </a:r>
          </a:p>
          <a:p>
            <a:r>
              <a:rPr lang="en-US" dirty="0" smtClean="0"/>
              <a:t>Input is always HIGH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385137"/>
            <a:ext cx="28248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Pull-down</a:t>
            </a:r>
          </a:p>
          <a:p>
            <a:r>
              <a:rPr lang="en-US" dirty="0" smtClean="0"/>
              <a:t>Input is always LOW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 bwMode="auto">
          <a:xfrm>
            <a:off x="6220051" y="5034516"/>
            <a:ext cx="2382757" cy="579475"/>
          </a:xfrm>
          <a:prstGeom prst="leftArrow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Why do I need a resistor?</a:t>
            </a:r>
          </a:p>
        </p:txBody>
      </p:sp>
    </p:spTree>
    <p:extLst>
      <p:ext uri="{BB962C8B-B14F-4D97-AF65-F5344CB8AC3E}">
        <p14:creationId xmlns:p14="http://schemas.microsoft.com/office/powerpoint/2010/main" val="424188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91" y="2463919"/>
            <a:ext cx="64865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9181" y="296917"/>
            <a:ext cx="8447617" cy="948559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9pPr>
          </a:lstStyle>
          <a:p>
            <a:r>
              <a:rPr lang="en-US" kern="0" dirty="0" smtClean="0"/>
              <a:t>Floating</a:t>
            </a:r>
            <a:endParaRPr lang="en-US" kern="0" dirty="0"/>
          </a:p>
        </p:txBody>
      </p:sp>
      <p:sp>
        <p:nvSpPr>
          <p:cNvPr id="2" name="Rectangle 1"/>
          <p:cNvSpPr/>
          <p:nvPr/>
        </p:nvSpPr>
        <p:spPr>
          <a:xfrm>
            <a:off x="2405825" y="1780123"/>
            <a:ext cx="4663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/>
              <a:t>Voltage Levels and Noise Margins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9206" y="5925552"/>
            <a:ext cx="3983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Remember this from ECE281?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625738" y="4332678"/>
            <a:ext cx="2538248" cy="748862"/>
          </a:xfrm>
          <a:prstGeom prst="rightArrow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Invalid Logic Levels</a:t>
            </a:r>
          </a:p>
        </p:txBody>
      </p:sp>
    </p:spTree>
    <p:extLst>
      <p:ext uri="{BB962C8B-B14F-4D97-AF65-F5344CB8AC3E}">
        <p14:creationId xmlns:p14="http://schemas.microsoft.com/office/powerpoint/2010/main" val="63351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 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If a floating input could be any value (valid or invalid), is this bad?</a:t>
            </a:r>
          </a:p>
          <a:p>
            <a:endParaRPr lang="en-US" b="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YES!</a:t>
            </a:r>
          </a:p>
          <a:p>
            <a:pPr lvl="1"/>
            <a:r>
              <a:rPr lang="en-US" b="0" dirty="0" smtClean="0"/>
              <a:t>Imagine the input is tied to a pilot’s ejection seat</a:t>
            </a:r>
          </a:p>
          <a:p>
            <a:pPr lvl="1"/>
            <a:r>
              <a:rPr lang="en-US" b="0" dirty="0" smtClean="0"/>
              <a:t>Imagine the </a:t>
            </a:r>
            <a:r>
              <a:rPr lang="en-US" b="0" dirty="0" err="1" smtClean="0"/>
              <a:t>uC</a:t>
            </a:r>
            <a:r>
              <a:rPr lang="en-US" b="0" dirty="0" smtClean="0"/>
              <a:t> “sees” for 1 </a:t>
            </a:r>
            <a:r>
              <a:rPr lang="en-US" b="0" dirty="0" err="1" smtClean="0"/>
              <a:t>usec</a:t>
            </a:r>
            <a:r>
              <a:rPr lang="en-US" b="0" dirty="0" smtClean="0"/>
              <a:t> a valid, fire the ejection seat</a:t>
            </a:r>
          </a:p>
          <a:p>
            <a:pPr lvl="1"/>
            <a:r>
              <a:rPr lang="en-US" b="0" dirty="0" smtClean="0"/>
              <a:t>Imagine another </a:t>
            </a:r>
            <a:r>
              <a:rPr lang="en-US" b="0" dirty="0" err="1" smtClean="0"/>
              <a:t>uC</a:t>
            </a:r>
            <a:r>
              <a:rPr lang="en-US" b="0" dirty="0" smtClean="0"/>
              <a:t> does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b="0" dirty="0" smtClean="0"/>
              <a:t> “see” a valid eject canopy</a:t>
            </a:r>
          </a:p>
          <a:p>
            <a:pPr lvl="1"/>
            <a:r>
              <a:rPr lang="en-US" b="0" dirty="0" smtClean="0"/>
              <a:t>In the end, we work the for the government … beside the contractor is the one who really gets in trouble! </a:t>
            </a:r>
            <a:r>
              <a:rPr lang="en-US" b="0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b="0" dirty="0" smtClean="0">
                <a:sym typeface="Wingdings" panose="05000000000000000000" pitchFamily="2" charset="2"/>
              </a:rPr>
              <a:t>Ok, a more real Engineering answer is:</a:t>
            </a:r>
          </a:p>
          <a:p>
            <a:pPr lvl="1"/>
            <a:r>
              <a:rPr lang="en-US" b="0" dirty="0" smtClean="0">
                <a:sym typeface="Wingdings" panose="05000000000000000000" pitchFamily="2" charset="2"/>
              </a:rPr>
              <a:t>Maybe, it depends on the situation 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7292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Toggle 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038" y="1623665"/>
            <a:ext cx="8493642" cy="4724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Let's </a:t>
            </a:r>
            <a:r>
              <a:rPr lang="en-US" sz="1800" dirty="0"/>
              <a:t>write a program that controls the </a:t>
            </a:r>
            <a:r>
              <a:rPr lang="en-US" sz="1800" dirty="0" smtClean="0"/>
              <a:t>2 onboard </a:t>
            </a:r>
            <a:r>
              <a:rPr lang="en-US" sz="1800" dirty="0"/>
              <a:t>LEDs with the onboard push button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0" indent="0">
              <a:buNone/>
            </a:pPr>
            <a:endParaRPr lang="en-US" sz="14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US" sz="14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bis.b</a:t>
            </a: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#BIT0|BIT6, &amp;</a:t>
            </a:r>
            <a:r>
              <a:rPr lang="en-US" sz="14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P1DIR  ; ???? See next slide</a:t>
            </a:r>
            <a:endParaRPr lang="en-US" sz="14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US" sz="14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bic.b</a:t>
            </a: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#BIT3, &amp;P1DIR</a:t>
            </a:r>
          </a:p>
          <a:p>
            <a:pPr marL="0" indent="0">
              <a:buNone/>
            </a:pPr>
            <a:endParaRPr lang="en-US" sz="14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check_btn</a:t>
            </a: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:    </a:t>
            </a:r>
            <a:r>
              <a:rPr lang="en-US" sz="14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bit.b</a:t>
            </a: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#BIT3, &amp;</a:t>
            </a:r>
            <a:r>
              <a:rPr lang="en-US" sz="14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P1IN</a:t>
            </a: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14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14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push button is LOW on push</a:t>
            </a:r>
            <a:endParaRPr lang="en-US" sz="14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US" sz="14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jz</a:t>
            </a: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4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set_lights</a:t>
            </a:r>
            <a:endParaRPr lang="en-US" sz="14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US" sz="14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bic.b</a:t>
            </a: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#BIT0|BIT6, &amp;P1OUT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US" sz="14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jmp</a:t>
            </a: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check_btn</a:t>
            </a:r>
            <a:endParaRPr lang="en-US" sz="14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set_lights</a:t>
            </a: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:   </a:t>
            </a:r>
            <a:r>
              <a:rPr lang="en-US" sz="14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bis.b</a:t>
            </a: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#BIT0|BIT6, &amp;P1OUT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US" sz="14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jmp</a:t>
            </a: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check_btn</a:t>
            </a:r>
            <a:endParaRPr lang="en-US" sz="14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406400" lvl="1" indent="0">
              <a:buNone/>
            </a:pPr>
            <a:endParaRPr lang="en-US" sz="2200" dirty="0"/>
          </a:p>
          <a:p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4" name="Picture 2" descr="Image result for minimal msp430 desig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" t="10220" r="4837" b="9367"/>
          <a:stretch/>
        </p:blipFill>
        <p:spPr bwMode="auto">
          <a:xfrm>
            <a:off x="433551" y="1458311"/>
            <a:ext cx="8182304" cy="494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48653" y="4146884"/>
            <a:ext cx="1034715" cy="28073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708525" y="4900863"/>
            <a:ext cx="1034715" cy="28073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76611" y="5181600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6739" y="3685219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bit0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 bwMode="auto">
          <a:xfrm>
            <a:off x="1079100" y="3916052"/>
            <a:ext cx="1070542" cy="286980"/>
          </a:xfrm>
          <a:prstGeom prst="straightConnector1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>
            <a:stCxn id="6" idx="2"/>
          </p:cNvCxnSpPr>
          <p:nvPr/>
        </p:nvCxnSpPr>
        <p:spPr bwMode="auto">
          <a:xfrm flipH="1" flipV="1">
            <a:off x="6537158" y="5041231"/>
            <a:ext cx="1171367" cy="1"/>
          </a:xfrm>
          <a:prstGeom prst="straightConnector1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220848" y="4592975"/>
            <a:ext cx="1034715" cy="28073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6038" y="4808233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bit3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6"/>
          </p:cNvCxnSpPr>
          <p:nvPr/>
        </p:nvCxnSpPr>
        <p:spPr bwMode="auto">
          <a:xfrm flipV="1">
            <a:off x="1255563" y="4733343"/>
            <a:ext cx="781784" cy="1"/>
          </a:xfrm>
          <a:prstGeom prst="straightConnector1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8355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127" y="1543385"/>
            <a:ext cx="8083562" cy="43841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400" dirty="0" smtClean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US" sz="1400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bis.b</a:t>
            </a:r>
            <a:r>
              <a:rPr lang="en-US" sz="14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#BIT0|BIT6, &amp;</a:t>
            </a:r>
            <a:r>
              <a:rPr lang="en-US" sz="14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P1DIR   </a:t>
            </a:r>
            <a:r>
              <a:rPr lang="en-US" sz="14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; output pin </a:t>
            </a:r>
            <a:r>
              <a:rPr lang="en-US" sz="1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dir</a:t>
            </a:r>
            <a:r>
              <a:rPr lang="en-US" sz="14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(see </a:t>
            </a:r>
            <a:r>
              <a:rPr lang="en-US" sz="14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previous slide</a:t>
            </a:r>
            <a:r>
              <a:rPr lang="en-US" sz="14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14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US" sz="1400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bic.b</a:t>
            </a:r>
            <a:r>
              <a:rPr lang="en-US" sz="14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#BIT3, &amp;</a:t>
            </a:r>
            <a:r>
              <a:rPr lang="en-US" sz="14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P1DIR</a:t>
            </a:r>
            <a:r>
              <a:rPr lang="en-US" sz="14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; what is on pin 3? Input or output?</a:t>
            </a:r>
            <a:endParaRPr lang="en-US" sz="14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US" sz="1400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bis.b</a:t>
            </a:r>
            <a:r>
              <a:rPr lang="en-US" sz="14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#BIT3, &amp;</a:t>
            </a:r>
            <a:r>
              <a:rPr lang="en-US" sz="14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P1REN        </a:t>
            </a:r>
            <a:r>
              <a:rPr lang="en-US" sz="14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; enable pin 3’s resistor</a:t>
            </a:r>
            <a:endParaRPr lang="en-US" sz="14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US" sz="1400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bis.b</a:t>
            </a:r>
            <a:r>
              <a:rPr lang="en-US" sz="14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#BIT3, &amp;</a:t>
            </a:r>
            <a:r>
              <a:rPr lang="en-US" sz="14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P1OUT        </a:t>
            </a:r>
            <a:r>
              <a:rPr lang="en-US" sz="14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; pull-up or pull-down?</a:t>
            </a:r>
            <a:endParaRPr lang="en-US" sz="14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check_btn</a:t>
            </a: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:    </a:t>
            </a:r>
            <a:r>
              <a:rPr lang="en-US" sz="14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bit.b</a:t>
            </a: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#BIT3, &amp;</a:t>
            </a:r>
            <a:r>
              <a:rPr lang="en-US" sz="14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P1IN        </a:t>
            </a:r>
            <a:endParaRPr lang="en-US" sz="14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US" sz="1400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jz</a:t>
            </a:r>
            <a:r>
              <a:rPr lang="en-US" sz="14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400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set_lights</a:t>
            </a:r>
            <a:endParaRPr lang="en-US" sz="14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US" sz="1400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bic.b</a:t>
            </a:r>
            <a:r>
              <a:rPr lang="en-US" sz="14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#BIT0|BIT6, &amp;P1OUT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US" sz="1400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jmp</a:t>
            </a:r>
            <a:r>
              <a:rPr lang="en-US" sz="14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check_btn</a:t>
            </a:r>
            <a:endParaRPr lang="en-US" sz="14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set_lights</a:t>
            </a: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:   </a:t>
            </a:r>
            <a:r>
              <a:rPr lang="en-US" sz="14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bis.b</a:t>
            </a: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#BIT0|BIT6, &amp;P1OUT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US" sz="1400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jmp</a:t>
            </a:r>
            <a:r>
              <a:rPr lang="en-US" sz="14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check_btn</a:t>
            </a:r>
            <a:endParaRPr lang="en-US" sz="1400" dirty="0" smtClean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08" y="1482963"/>
            <a:ext cx="4350651" cy="1655201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 bwMode="auto">
          <a:xfrm>
            <a:off x="4603808" y="4318093"/>
            <a:ext cx="512379" cy="1347952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6187" y="4761236"/>
            <a:ext cx="3036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going on here?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907808" y="5798006"/>
            <a:ext cx="7230175" cy="785556"/>
          </a:xfrm>
          <a:prstGeom prst="rect">
            <a:avLst/>
          </a:prstGeom>
          <a:solidFill>
            <a:srgbClr val="0C2D83"/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Time permitting, let’s run this on your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processor, if not, you need to step through this code and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understand it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7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320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Toggle 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038" y="1623665"/>
            <a:ext cx="8493642" cy="4724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Let's </a:t>
            </a:r>
            <a:r>
              <a:rPr lang="en-US" sz="1800" dirty="0"/>
              <a:t>write a program that controls the </a:t>
            </a:r>
            <a:r>
              <a:rPr lang="en-US" sz="1800" dirty="0" smtClean="0"/>
              <a:t>2 onboard </a:t>
            </a:r>
            <a:r>
              <a:rPr lang="en-US" sz="1800" dirty="0"/>
              <a:t>LEDs with the onboard push button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0" indent="0">
              <a:buNone/>
            </a:pPr>
            <a:endParaRPr lang="en-US" sz="14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US" sz="14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bis.b</a:t>
            </a: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#BIT0|BIT6, &amp;</a:t>
            </a:r>
            <a:r>
              <a:rPr lang="en-US" sz="14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P1DIR  ; ???? See next slide</a:t>
            </a:r>
            <a:endParaRPr lang="en-US" sz="14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US" sz="14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bic.b</a:t>
            </a: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#BIT3, &amp;P1DIR</a:t>
            </a:r>
          </a:p>
          <a:p>
            <a:pPr marL="0" indent="0">
              <a:buNone/>
            </a:pPr>
            <a:endParaRPr lang="en-US" sz="14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check_btn</a:t>
            </a: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:    </a:t>
            </a:r>
            <a:r>
              <a:rPr lang="en-US" sz="14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bit.b</a:t>
            </a: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#BIT3, &amp;</a:t>
            </a:r>
            <a:r>
              <a:rPr lang="en-US" sz="14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P1IN</a:t>
            </a: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14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14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push button is LOW on push</a:t>
            </a:r>
            <a:endParaRPr lang="en-US" sz="14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US" sz="14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jz</a:t>
            </a: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4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set_lights</a:t>
            </a:r>
            <a:endParaRPr lang="en-US" sz="14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US" sz="14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bic.b</a:t>
            </a: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#BIT0|BIT6, &amp;P1OUT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US" sz="14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jmp</a:t>
            </a: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check_btn</a:t>
            </a:r>
            <a:endParaRPr lang="en-US" sz="14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set_lights</a:t>
            </a: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:   </a:t>
            </a:r>
            <a:r>
              <a:rPr lang="en-US" sz="14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bis.b</a:t>
            </a: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#BIT0|BIT6, &amp;P1OUT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US" sz="14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jmp</a:t>
            </a:r>
            <a:r>
              <a:rPr lang="en-US" sz="14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check_btn</a:t>
            </a:r>
            <a:endParaRPr lang="en-US" sz="14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406400" lvl="1" indent="0">
              <a:buNone/>
            </a:pPr>
            <a:endParaRPr lang="en-US" sz="2200" dirty="0"/>
          </a:p>
          <a:p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800" b="1" dirty="0" smtClean="0"/>
              <a:t>Lesson Outline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Peripherals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Memory-Mapped IO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Ports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GPIO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Multiplexing</a:t>
            </a:r>
          </a:p>
          <a:p>
            <a:pPr algn="l"/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910" y="1579437"/>
            <a:ext cx="3974966" cy="2645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6910" y="4340993"/>
            <a:ext cx="4521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order to be useful, micro controllers need to be able to talk with sensors and other processors/hardware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6336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Peripherals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038" y="1552721"/>
            <a:ext cx="8493642" cy="4724400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2"/>
                </a:solidFill>
              </a:rPr>
              <a:t>What are Peripherals?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 MSP430G2xx Peripherals?</a:t>
            </a:r>
          </a:p>
          <a:p>
            <a:pPr lvl="1"/>
            <a:r>
              <a:rPr lang="en-US" sz="2000" dirty="0" smtClean="0">
                <a:hlinkClick r:id="rId2"/>
              </a:rPr>
              <a:t>MSP430 </a:t>
            </a:r>
            <a:r>
              <a:rPr lang="en-US" sz="2000" dirty="0" err="1">
                <a:hlinkClick r:id="rId2"/>
              </a:rPr>
              <a:t>wikipedia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dirty="0" smtClean="0"/>
              <a:t>Watchdog </a:t>
            </a:r>
            <a:r>
              <a:rPr lang="en-US" sz="2000" dirty="0"/>
              <a:t>Timer</a:t>
            </a:r>
          </a:p>
          <a:p>
            <a:pPr lvl="1"/>
            <a:r>
              <a:rPr lang="en-US" sz="2000" dirty="0" smtClean="0"/>
              <a:t>Universal </a:t>
            </a:r>
            <a:r>
              <a:rPr lang="en-US" sz="2000" dirty="0"/>
              <a:t>Serial Communication Interface (USCI) </a:t>
            </a:r>
            <a:endParaRPr lang="en-US" sz="2000" dirty="0" smtClean="0"/>
          </a:p>
          <a:p>
            <a:pPr lvl="2"/>
            <a:r>
              <a:rPr lang="en-US" sz="1600" dirty="0"/>
              <a:t>I</a:t>
            </a:r>
            <a:r>
              <a:rPr lang="en-US" sz="1600" dirty="0" smtClean="0"/>
              <a:t>mplements UART, SPI, </a:t>
            </a:r>
            <a:r>
              <a:rPr lang="en-US" sz="1600" dirty="0"/>
              <a:t>and I2C protocols </a:t>
            </a:r>
            <a:endParaRPr lang="en-US" sz="1600" dirty="0" smtClean="0"/>
          </a:p>
          <a:p>
            <a:pPr lvl="1"/>
            <a:r>
              <a:rPr lang="en-US" sz="2000" dirty="0" smtClean="0"/>
              <a:t>Pulse </a:t>
            </a:r>
            <a:r>
              <a:rPr lang="en-US" sz="2000" dirty="0"/>
              <a:t>Width Modulation (PWM) </a:t>
            </a:r>
          </a:p>
          <a:p>
            <a:pPr lvl="1"/>
            <a:r>
              <a:rPr lang="en-US" sz="2000" dirty="0" smtClean="0"/>
              <a:t>Temperature </a:t>
            </a:r>
            <a:r>
              <a:rPr lang="en-US" sz="2000" dirty="0"/>
              <a:t>Sensor</a:t>
            </a:r>
          </a:p>
          <a:p>
            <a:pPr lvl="1"/>
            <a:r>
              <a:rPr lang="en-US" sz="2000" dirty="0" smtClean="0"/>
              <a:t>Multiplexers</a:t>
            </a:r>
          </a:p>
          <a:p>
            <a:pPr lvl="2"/>
            <a:r>
              <a:rPr lang="en-US" dirty="0"/>
              <a:t>T</a:t>
            </a:r>
            <a:r>
              <a:rPr lang="en-US" sz="1800" dirty="0" smtClean="0"/>
              <a:t>oo many capabilities, not enough pings</a:t>
            </a:r>
          </a:p>
          <a:p>
            <a:pPr lvl="1"/>
            <a:r>
              <a:rPr lang="en-US" sz="2000" dirty="0" smtClean="0"/>
              <a:t>Capacitive </a:t>
            </a:r>
            <a:r>
              <a:rPr lang="en-US" sz="2000" dirty="0"/>
              <a:t>Touch I/O </a:t>
            </a:r>
            <a:endParaRPr lang="en-US" sz="2000" dirty="0" smtClean="0"/>
          </a:p>
          <a:p>
            <a:pPr lvl="2"/>
            <a:r>
              <a:rPr lang="en-US" sz="1600" dirty="0" smtClean="0"/>
              <a:t>For </a:t>
            </a:r>
            <a:r>
              <a:rPr lang="en-US" sz="1600" dirty="0"/>
              <a:t>working with touch screens, </a:t>
            </a:r>
            <a:r>
              <a:rPr lang="en-US" sz="1600" dirty="0" err="1" smtClean="0"/>
              <a:t>etc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13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129" r="13983" b="15625"/>
          <a:stretch/>
        </p:blipFill>
        <p:spPr>
          <a:xfrm>
            <a:off x="5681493" y="1584434"/>
            <a:ext cx="3092017" cy="3894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Ports (like with ships)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038" y="1505425"/>
            <a:ext cx="8493642" cy="4724400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2"/>
                </a:solidFill>
              </a:rPr>
              <a:t>What are Ports?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 Your </a:t>
            </a:r>
            <a:r>
              <a:rPr lang="en-US" sz="2000" dirty="0" err="1" smtClean="0">
                <a:solidFill>
                  <a:schemeClr val="accent2"/>
                </a:solidFill>
              </a:rPr>
              <a:t>LaunchPad</a:t>
            </a:r>
            <a:r>
              <a:rPr lang="en-US" sz="2000" dirty="0" smtClean="0">
                <a:solidFill>
                  <a:schemeClr val="accent2"/>
                </a:solidFill>
              </a:rPr>
              <a:t> Board has…</a:t>
            </a:r>
          </a:p>
          <a:p>
            <a:pPr lvl="1"/>
            <a:r>
              <a:rPr lang="en-US" sz="2000" dirty="0" smtClean="0"/>
              <a:t>Port 1, Pin 0 to Pin 7</a:t>
            </a:r>
          </a:p>
          <a:p>
            <a:pPr lvl="1"/>
            <a:r>
              <a:rPr lang="en-US" sz="2000" dirty="0"/>
              <a:t>Port </a:t>
            </a:r>
            <a:r>
              <a:rPr lang="en-US" sz="2000" dirty="0" smtClean="0"/>
              <a:t>2, </a:t>
            </a:r>
            <a:r>
              <a:rPr lang="en-US" sz="2000" dirty="0"/>
              <a:t>Pin 0 to Pin </a:t>
            </a:r>
            <a:r>
              <a:rPr lang="en-US" sz="2000" dirty="0" smtClean="0"/>
              <a:t>5        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8171277" y="1582974"/>
            <a:ext cx="874986" cy="6506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Ship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charset="0"/>
              </a:rPr>
              <a:t>(</a:t>
            </a:r>
            <a:r>
              <a:rPr lang="en-US" sz="1600" dirty="0" err="1" smtClean="0">
                <a:latin typeface="Arial" charset="0"/>
              </a:rPr>
              <a:t>uC</a:t>
            </a:r>
            <a:r>
              <a:rPr lang="en-US" sz="1600" dirty="0" smtClean="0">
                <a:latin typeface="Arial" charset="0"/>
              </a:rPr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419685" y="1570641"/>
            <a:ext cx="1305910" cy="65061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External</a:t>
            </a:r>
            <a:endParaRPr lang="en-US" sz="1600" dirty="0"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World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5694305" y="2260755"/>
            <a:ext cx="2361874" cy="3288707"/>
          </a:xfrm>
          <a:prstGeom prst="line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 descr="MSP430G2553 Pin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6" y="3401357"/>
            <a:ext cx="5547505" cy="282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eft-Right Arrow 8"/>
          <p:cNvSpPr/>
          <p:nvPr/>
        </p:nvSpPr>
        <p:spPr bwMode="auto">
          <a:xfrm>
            <a:off x="5317709" y="4778174"/>
            <a:ext cx="2096814" cy="1111469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600">
                <a:latin typeface="Arial" charset="0"/>
              </a:rPr>
              <a:t>Goods</a:t>
            </a:r>
          </a:p>
          <a:p>
            <a:pPr algn="ctr" eaLnBrk="0" hangingPunct="0">
              <a:spcBef>
                <a:spcPct val="0"/>
              </a:spcBef>
            </a:pPr>
            <a:r>
              <a:rPr lang="en-US" sz="1600">
                <a:latin typeface="Arial" charset="0"/>
              </a:rPr>
              <a:t>(Data)</a:t>
            </a:r>
            <a:endParaRPr lang="en-US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9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460" y="4411190"/>
            <a:ext cx="3961874" cy="1989607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Memory-Mapped </a:t>
            </a:r>
            <a:r>
              <a:rPr lang="en-US" sz="2000" dirty="0">
                <a:solidFill>
                  <a:schemeClr val="accent2"/>
                </a:solidFill>
              </a:rPr>
              <a:t>I/O </a:t>
            </a:r>
          </a:p>
          <a:p>
            <a:pPr lvl="1"/>
            <a:r>
              <a:rPr lang="en-US" dirty="0" smtClean="0"/>
              <a:t>Advantage</a:t>
            </a:r>
            <a:endParaRPr lang="en-US" dirty="0"/>
          </a:p>
          <a:p>
            <a:pPr lvl="2"/>
            <a:r>
              <a:rPr lang="en-US" dirty="0"/>
              <a:t>Fewer instructions</a:t>
            </a:r>
          </a:p>
          <a:p>
            <a:pPr lvl="2"/>
            <a:r>
              <a:rPr lang="en-US" dirty="0"/>
              <a:t>Can use all addressing modes</a:t>
            </a:r>
          </a:p>
          <a:p>
            <a:pPr lvl="1"/>
            <a:r>
              <a:rPr lang="en-US" sz="2200" dirty="0"/>
              <a:t>Disadvantage</a:t>
            </a:r>
          </a:p>
          <a:p>
            <a:pPr lvl="2"/>
            <a:r>
              <a:rPr lang="en-US" dirty="0"/>
              <a:t>Lose memory to IO</a:t>
            </a:r>
          </a:p>
          <a:p>
            <a:pPr lvl="2"/>
            <a:r>
              <a:rPr lang="en-US" dirty="0"/>
              <a:t>Programmer mistakes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18" t="23220" b="12162"/>
          <a:stretch/>
        </p:blipFill>
        <p:spPr>
          <a:xfrm>
            <a:off x="1828800" y="1463039"/>
            <a:ext cx="5765909" cy="2948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8226" y="1536873"/>
            <a:ext cx="177936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Intel</a:t>
            </a:r>
          </a:p>
          <a:p>
            <a:r>
              <a:rPr lang="en-US" sz="2000" dirty="0" smtClean="0"/>
              <a:t>I/O and memory have separate space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27460" y="1536873"/>
            <a:ext cx="154349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Motorola</a:t>
            </a:r>
          </a:p>
          <a:p>
            <a:r>
              <a:rPr lang="en-US" sz="1800" dirty="0" smtClean="0"/>
              <a:t>I/O and memory share</a:t>
            </a:r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36934" y="4410801"/>
            <a:ext cx="4593195" cy="198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accent2"/>
                </a:solidFill>
                <a:latin typeface="Trebuchet MS" panose="020B0603020202020204" pitchFamily="34" charset="0"/>
              </a:defRPr>
            </a:lvl1pPr>
            <a:lvl2pPr marL="688975" lvl="1" indent="-282575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 sz="2000" b="1">
                <a:latin typeface="Trebuchet MS" panose="020B0603020202020204" pitchFamily="34" charset="0"/>
              </a:defRPr>
            </a:lvl2pPr>
            <a:lvl3pPr marL="1027113" lvl="2" indent="-223838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 sz="1800" b="1"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n"/>
              <a:defRPr sz="1600" b="1"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latin typeface="+mn-lt"/>
              </a:defRPr>
            </a:lvl9pPr>
          </a:lstStyle>
          <a:p>
            <a:r>
              <a:rPr lang="en-US" dirty="0"/>
              <a:t>Port-Mapped I/O</a:t>
            </a:r>
          </a:p>
          <a:p>
            <a:pPr lvl="1"/>
            <a:r>
              <a:rPr lang="en-US" dirty="0"/>
              <a:t>Advantage</a:t>
            </a:r>
          </a:p>
          <a:p>
            <a:pPr lvl="2"/>
            <a:r>
              <a:rPr lang="en-US" dirty="0"/>
              <a:t>Don't lose memory for IO.</a:t>
            </a:r>
          </a:p>
          <a:p>
            <a:pPr lvl="2"/>
            <a:r>
              <a:rPr lang="en-US" dirty="0"/>
              <a:t>Protects coder from mistakes.</a:t>
            </a:r>
          </a:p>
          <a:p>
            <a:pPr lvl="1"/>
            <a:r>
              <a:rPr lang="en-US" dirty="0"/>
              <a:t>Disadvantage</a:t>
            </a:r>
          </a:p>
          <a:p>
            <a:pPr lvl="2"/>
            <a:r>
              <a:rPr lang="en-US" dirty="0"/>
              <a:t>Need More Instructions (like In/Out)</a:t>
            </a:r>
          </a:p>
          <a:p>
            <a:pPr lvl="2"/>
            <a:r>
              <a:rPr lang="en-US" dirty="0"/>
              <a:t>More restrictive addressing modes</a:t>
            </a:r>
          </a:p>
        </p:txBody>
      </p:sp>
    </p:spTree>
    <p:extLst>
      <p:ext uri="{BB962C8B-B14F-4D97-AF65-F5344CB8AC3E}">
        <p14:creationId xmlns:p14="http://schemas.microsoft.com/office/powerpoint/2010/main" val="223645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MSP430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038" y="1639431"/>
            <a:ext cx="8493642" cy="47244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MSP430 has Memory-Mapped </a:t>
            </a:r>
            <a:r>
              <a:rPr lang="en-US" sz="2000" dirty="0">
                <a:solidFill>
                  <a:schemeClr val="accent2"/>
                </a:solidFill>
              </a:rPr>
              <a:t>I/O 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lvl="1"/>
            <a:r>
              <a:rPr lang="en-US" sz="2200" dirty="0" smtClean="0"/>
              <a:t>How to use</a:t>
            </a:r>
          </a:p>
          <a:p>
            <a:pPr lvl="2"/>
            <a:r>
              <a:rPr lang="en-US" dirty="0" err="1"/>
              <a:t>m</a:t>
            </a:r>
            <a:r>
              <a:rPr lang="en-US" sz="1800" dirty="0" err="1" smtClean="0"/>
              <a:t>ov</a:t>
            </a:r>
            <a:r>
              <a:rPr lang="en-US" sz="1800" dirty="0" smtClean="0"/>
              <a:t> #0x55, &amp;P1OUT</a:t>
            </a:r>
          </a:p>
          <a:p>
            <a:pPr lvl="2"/>
            <a:r>
              <a:rPr lang="en-US" dirty="0" err="1"/>
              <a:t>m</a:t>
            </a:r>
            <a:r>
              <a:rPr lang="en-US" sz="1800" dirty="0" err="1" smtClean="0"/>
              <a:t>ov</a:t>
            </a:r>
            <a:r>
              <a:rPr lang="en-US" sz="1800" dirty="0" smtClean="0"/>
              <a:t> </a:t>
            </a:r>
            <a:r>
              <a:rPr lang="en-US" sz="1800" dirty="0"/>
              <a:t>#0x55, </a:t>
            </a:r>
            <a:r>
              <a:rPr lang="en-US" sz="1800" dirty="0" smtClean="0"/>
              <a:t>&amp;0x0021</a:t>
            </a:r>
          </a:p>
          <a:p>
            <a:pPr lvl="2"/>
            <a:r>
              <a:rPr lang="en-US" dirty="0" smtClean="0"/>
              <a:t>Why does the address have &amp;?</a:t>
            </a:r>
            <a:endParaRPr lang="en-US" sz="1800" dirty="0" smtClean="0"/>
          </a:p>
          <a:p>
            <a:pPr lvl="1"/>
            <a:r>
              <a:rPr lang="en-US" sz="2200" dirty="0" smtClean="0">
                <a:solidFill>
                  <a:schemeClr val="accent2"/>
                </a:solidFill>
              </a:rPr>
              <a:t>User’s Guide p 333, Table 8-2</a:t>
            </a:r>
          </a:p>
        </p:txBody>
      </p:sp>
      <p:pic>
        <p:nvPicPr>
          <p:cNvPr id="2050" name="Picture 2" descr="MSP430 Memory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9" y="1506276"/>
            <a:ext cx="3478914" cy="485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48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Multiplexing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038" y="1678845"/>
            <a:ext cx="8493642" cy="4724400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2"/>
                </a:solidFill>
              </a:rPr>
              <a:t>Only 20 Pins !!! But want access to many more signals</a:t>
            </a:r>
          </a:p>
          <a:p>
            <a:pPr lvl="1"/>
            <a:r>
              <a:rPr lang="en-US" sz="1600" dirty="0" smtClean="0"/>
              <a:t>Therefore, each pin shares </a:t>
            </a:r>
            <a:r>
              <a:rPr lang="en-US" sz="1600" dirty="0" smtClean="0">
                <a:solidFill>
                  <a:srgbClr val="FF0000"/>
                </a:solidFill>
              </a:rPr>
              <a:t>several</a:t>
            </a:r>
            <a:r>
              <a:rPr lang="en-US" sz="1600" dirty="0" smtClean="0"/>
              <a:t> signals </a:t>
            </a:r>
            <a:r>
              <a:rPr lang="en-US" sz="1600" dirty="0" smtClean="0">
                <a:sym typeface="Wingdings" pitchFamily="2" charset="2"/>
              </a:rPr>
              <a:t> multiplexing</a:t>
            </a:r>
            <a:endParaRPr lang="en-US" sz="1600" dirty="0" smtClean="0"/>
          </a:p>
          <a:p>
            <a:endParaRPr lang="en-US" sz="2000" dirty="0" smtClean="0">
              <a:solidFill>
                <a:schemeClr val="accent2"/>
              </a:solidFill>
            </a:endParaRPr>
          </a:p>
          <a:p>
            <a:endParaRPr lang="en-US" sz="2000" dirty="0">
              <a:solidFill>
                <a:schemeClr val="accent2"/>
              </a:solidFill>
            </a:endParaRPr>
          </a:p>
          <a:p>
            <a:endParaRPr lang="en-US" sz="2000" dirty="0" smtClean="0">
              <a:solidFill>
                <a:schemeClr val="accent2"/>
              </a:solidFill>
            </a:endParaRPr>
          </a:p>
          <a:p>
            <a:endParaRPr lang="en-US" sz="2000" dirty="0">
              <a:solidFill>
                <a:schemeClr val="accent2"/>
              </a:solidFill>
            </a:endParaRPr>
          </a:p>
          <a:p>
            <a:endParaRPr lang="en-US" sz="2000" dirty="0" smtClean="0">
              <a:solidFill>
                <a:schemeClr val="accent2"/>
              </a:solidFill>
            </a:endParaRPr>
          </a:p>
          <a:p>
            <a:endParaRPr lang="en-US" sz="2000" dirty="0" smtClean="0">
              <a:solidFill>
                <a:schemeClr val="accent2"/>
              </a:solidFill>
            </a:endParaRPr>
          </a:p>
          <a:p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You learned about multiplexers in ECE281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Use PxSEL1 and PxSEL2 to select signal for each pin</a:t>
            </a:r>
          </a:p>
          <a:p>
            <a:pPr lvl="1"/>
            <a:r>
              <a:rPr lang="en-US" sz="2000" dirty="0"/>
              <a:t>The details are in the MSP430G2x53 2x13 Mixed Signal MCU Datasheet.</a:t>
            </a:r>
            <a:endParaRPr lang="en-US" sz="1600" dirty="0"/>
          </a:p>
        </p:txBody>
      </p:sp>
      <p:pic>
        <p:nvPicPr>
          <p:cNvPr id="4" name="Picture 2" descr="MSP430G2553 Pin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79" y="2447026"/>
            <a:ext cx="65436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80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 HW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1335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6207" y="5064331"/>
            <a:ext cx="4192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showing the HW setup for Port 1, pins 0-2. Different pins have different HW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 bwMode="auto">
          <a:xfrm>
            <a:off x="5349241" y="3599121"/>
            <a:ext cx="1817104" cy="760228"/>
          </a:xfrm>
          <a:prstGeom prst="leftArrow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Actual Pin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307805" y="1180214"/>
            <a:ext cx="770860" cy="49441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66061" y="3484821"/>
            <a:ext cx="770860" cy="3429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84545" y="2378149"/>
            <a:ext cx="770860" cy="64149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318678" y="3104707"/>
            <a:ext cx="770860" cy="49441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4965405" y="2102588"/>
            <a:ext cx="1217427" cy="834656"/>
          </a:xfrm>
          <a:prstGeom prst="wedgeRectCallout">
            <a:avLst>
              <a:gd name="adj1" fmla="val -78912"/>
              <a:gd name="adj2" fmla="val 147214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Pull-up or pull-down resistor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76207" y="6509033"/>
            <a:ext cx="32047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MSP430 device specific guide, pg42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1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GPIO Port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779" y="1607806"/>
            <a:ext cx="8493642" cy="2763851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The registers used to configure GPIO are </a:t>
            </a:r>
            <a:r>
              <a:rPr lang="en-US" sz="2000" dirty="0" err="1">
                <a:solidFill>
                  <a:schemeClr val="accent2"/>
                </a:solidFill>
              </a:rPr>
              <a:t>PxDIR</a:t>
            </a:r>
            <a:r>
              <a:rPr lang="en-US" sz="2000" dirty="0" smtClean="0">
                <a:solidFill>
                  <a:schemeClr val="accent2"/>
                </a:solidFill>
              </a:rPr>
              <a:t>, </a:t>
            </a:r>
            <a:r>
              <a:rPr lang="en-US" sz="2000" dirty="0" err="1" smtClean="0">
                <a:solidFill>
                  <a:schemeClr val="accent2"/>
                </a:solidFill>
              </a:rPr>
              <a:t>PxREN</a:t>
            </a:r>
            <a:r>
              <a:rPr lang="en-US" sz="2000" dirty="0" smtClean="0">
                <a:solidFill>
                  <a:schemeClr val="accent2"/>
                </a:solidFill>
              </a:rPr>
              <a:t>, </a:t>
            </a:r>
            <a:r>
              <a:rPr lang="en-US" sz="2000" dirty="0" err="1">
                <a:solidFill>
                  <a:schemeClr val="accent2"/>
                </a:solidFill>
              </a:rPr>
              <a:t>PxOUT</a:t>
            </a:r>
            <a:r>
              <a:rPr lang="en-US" sz="2000" dirty="0">
                <a:solidFill>
                  <a:schemeClr val="accent2"/>
                </a:solidFill>
              </a:rPr>
              <a:t>, and </a:t>
            </a:r>
            <a:r>
              <a:rPr lang="en-US" sz="2000" dirty="0" err="1" smtClean="0">
                <a:solidFill>
                  <a:schemeClr val="accent2"/>
                </a:solidFill>
              </a:rPr>
              <a:t>PxIN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lvl="1"/>
            <a:r>
              <a:rPr lang="en-US" sz="1800" dirty="0" err="1" smtClean="0">
                <a:solidFill>
                  <a:srgbClr val="FF0000"/>
                </a:solidFill>
              </a:rPr>
              <a:t>PxDIR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/>
              <a:t>configures </a:t>
            </a:r>
            <a:r>
              <a:rPr lang="en-US" sz="1800" dirty="0" smtClean="0"/>
              <a:t>a pin as an input (0) or an output (1) </a:t>
            </a:r>
            <a:endParaRPr lang="en-US" sz="1800" dirty="0"/>
          </a:p>
          <a:p>
            <a:pPr lvl="2"/>
            <a:r>
              <a:rPr lang="en-US" sz="1400" dirty="0" err="1" smtClean="0">
                <a:solidFill>
                  <a:schemeClr val="accent6"/>
                </a:solidFill>
              </a:rPr>
              <a:t>bis.b</a:t>
            </a:r>
            <a:r>
              <a:rPr lang="en-US" sz="1400" dirty="0" smtClean="0">
                <a:solidFill>
                  <a:schemeClr val="accent6"/>
                </a:solidFill>
              </a:rPr>
              <a:t>  #BIT0, &amp;P1DIR  </a:t>
            </a:r>
            <a:r>
              <a:rPr lang="en-US" sz="1400" dirty="0" smtClean="0">
                <a:solidFill>
                  <a:srgbClr val="00B050"/>
                </a:solidFill>
              </a:rPr>
              <a:t>; port 1, pin 0 is output</a:t>
            </a:r>
          </a:p>
          <a:p>
            <a:pPr lvl="2"/>
            <a:r>
              <a:rPr lang="en-US" sz="1400" dirty="0" err="1" smtClean="0">
                <a:solidFill>
                  <a:schemeClr val="accent6"/>
                </a:solidFill>
              </a:rPr>
              <a:t>bic.b</a:t>
            </a:r>
            <a:r>
              <a:rPr lang="en-US" sz="1400" dirty="0" smtClean="0">
                <a:solidFill>
                  <a:schemeClr val="accent6"/>
                </a:solidFill>
              </a:rPr>
              <a:t>  #BIT1, &amp;P1DIR  </a:t>
            </a:r>
            <a:r>
              <a:rPr lang="en-US" sz="1400" dirty="0" smtClean="0">
                <a:solidFill>
                  <a:srgbClr val="00B050"/>
                </a:solidFill>
              </a:rPr>
              <a:t>; port 1, pin 1 is input </a:t>
            </a:r>
            <a:endParaRPr lang="en-US" sz="1400" dirty="0">
              <a:solidFill>
                <a:srgbClr val="00B050"/>
              </a:solidFill>
            </a:endParaRPr>
          </a:p>
          <a:p>
            <a:pPr lvl="1"/>
            <a:r>
              <a:rPr lang="en-US" sz="1800" dirty="0" err="1">
                <a:solidFill>
                  <a:srgbClr val="FF0000"/>
                </a:solidFill>
              </a:rPr>
              <a:t>PxREN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enables pull </a:t>
            </a:r>
            <a:r>
              <a:rPr lang="en-US" sz="1800" dirty="0"/>
              <a:t>up / pull down resistors to avoid floating inputs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Writing </a:t>
            </a:r>
            <a:r>
              <a:rPr lang="en-US" sz="1800" dirty="0"/>
              <a:t>to </a:t>
            </a:r>
            <a:r>
              <a:rPr lang="en-US" sz="1800" dirty="0" err="1" smtClean="0">
                <a:solidFill>
                  <a:srgbClr val="FF0000"/>
                </a:solidFill>
              </a:rPr>
              <a:t>PxOUT</a:t>
            </a:r>
            <a:r>
              <a:rPr lang="en-US" sz="1800" dirty="0" smtClean="0">
                <a:solidFill>
                  <a:srgbClr val="FF0000"/>
                </a:solidFill>
              </a:rPr>
              <a:t>: </a:t>
            </a:r>
          </a:p>
          <a:p>
            <a:pPr lvl="2"/>
            <a:r>
              <a:rPr lang="en-US" sz="1600" dirty="0" smtClean="0">
                <a:solidFill>
                  <a:srgbClr val="7030A0"/>
                </a:solidFill>
              </a:rPr>
              <a:t>Output</a:t>
            </a:r>
            <a:r>
              <a:rPr lang="en-US" sz="1600" dirty="0" smtClean="0"/>
              <a:t>: sets </a:t>
            </a:r>
            <a:r>
              <a:rPr lang="en-US" sz="1600" dirty="0"/>
              <a:t>the output of each </a:t>
            </a:r>
            <a:r>
              <a:rPr lang="en-US" sz="1600" dirty="0" smtClean="0"/>
              <a:t>pin either high or low</a:t>
            </a:r>
          </a:p>
          <a:p>
            <a:pPr lvl="2"/>
            <a:r>
              <a:rPr lang="en-US" sz="1600" dirty="0" smtClean="0">
                <a:solidFill>
                  <a:srgbClr val="7030A0"/>
                </a:solidFill>
              </a:rPr>
              <a:t>Input</a:t>
            </a:r>
            <a:r>
              <a:rPr lang="en-US" sz="1600" dirty="0" smtClean="0"/>
              <a:t>: sets the input resistor as a pull-up (1) or a pull-down(0)</a:t>
            </a:r>
          </a:p>
          <a:p>
            <a:pPr lvl="2"/>
            <a:r>
              <a:rPr lang="en-US" sz="1600" dirty="0" err="1" smtClean="0">
                <a:solidFill>
                  <a:schemeClr val="accent6"/>
                </a:solidFill>
              </a:rPr>
              <a:t>bis.b</a:t>
            </a:r>
            <a:r>
              <a:rPr lang="en-US" sz="1600" dirty="0" smtClean="0">
                <a:solidFill>
                  <a:schemeClr val="accent6"/>
                </a:solidFill>
              </a:rPr>
              <a:t> #BIT1, &amp;P1REN  </a:t>
            </a:r>
            <a:r>
              <a:rPr lang="en-US" sz="1600" dirty="0" smtClean="0">
                <a:solidFill>
                  <a:srgbClr val="00B050"/>
                </a:solidFill>
              </a:rPr>
              <a:t>; port 1, resistor enabled</a:t>
            </a:r>
          </a:p>
          <a:p>
            <a:pPr lvl="2"/>
            <a:r>
              <a:rPr lang="en-US" sz="1600" dirty="0" err="1" smtClean="0">
                <a:solidFill>
                  <a:schemeClr val="accent6"/>
                </a:solidFill>
              </a:rPr>
              <a:t>bis.b</a:t>
            </a:r>
            <a:r>
              <a:rPr lang="en-US" sz="1600" dirty="0" smtClean="0">
                <a:solidFill>
                  <a:schemeClr val="accent6"/>
                </a:solidFill>
              </a:rPr>
              <a:t> #BIT1, &amp;P1OUT  </a:t>
            </a:r>
            <a:r>
              <a:rPr lang="en-US" sz="1600" dirty="0" smtClean="0">
                <a:solidFill>
                  <a:srgbClr val="00B050"/>
                </a:solidFill>
              </a:rPr>
              <a:t>; port 1, resistor is pull-up</a:t>
            </a:r>
            <a:endParaRPr lang="en-US" sz="1600" dirty="0">
              <a:solidFill>
                <a:srgbClr val="00B050"/>
              </a:solidFill>
            </a:endParaRPr>
          </a:p>
          <a:p>
            <a:pPr lvl="1"/>
            <a:r>
              <a:rPr lang="en-US" sz="1800" dirty="0" err="1" smtClean="0">
                <a:solidFill>
                  <a:srgbClr val="FF0000"/>
                </a:solidFill>
              </a:rPr>
              <a:t>PxIN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/>
              <a:t>allows you to read the values on these </a:t>
            </a:r>
            <a:r>
              <a:rPr lang="en-US" sz="1800" dirty="0" smtClean="0"/>
              <a:t>pins</a:t>
            </a:r>
          </a:p>
          <a:p>
            <a:pPr lvl="1"/>
            <a:r>
              <a:rPr lang="en-US" sz="1800" dirty="0" err="1" smtClean="0">
                <a:solidFill>
                  <a:srgbClr val="FF0000"/>
                </a:solidFill>
              </a:rPr>
              <a:t>PxSEL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and </a:t>
            </a:r>
            <a:r>
              <a:rPr lang="en-US" sz="1800" dirty="0" smtClean="0">
                <a:solidFill>
                  <a:srgbClr val="FF0000"/>
                </a:solidFill>
              </a:rPr>
              <a:t>PSEL2</a:t>
            </a:r>
            <a:r>
              <a:rPr lang="en-US" sz="1800" dirty="0" smtClean="0"/>
              <a:t> are the MUX pins to select different pin modes</a:t>
            </a:r>
          </a:p>
          <a:p>
            <a:pPr marL="406400" lvl="1" indent="0">
              <a:buNone/>
            </a:pPr>
            <a:endParaRPr lang="en-US" sz="1800" dirty="0" smtClean="0"/>
          </a:p>
          <a:p>
            <a:pPr marL="406400" lvl="1" indent="0">
              <a:buNone/>
            </a:pPr>
            <a:endParaRPr lang="en-US" sz="1800" dirty="0"/>
          </a:p>
          <a:p>
            <a:pPr marL="406400" lvl="1" indent="0">
              <a:buNone/>
            </a:pPr>
            <a:endParaRPr lang="en-US" sz="1800" dirty="0"/>
          </a:p>
          <a:p>
            <a:pPr lvl="1"/>
            <a:endParaRPr lang="en-US" sz="1600" dirty="0"/>
          </a:p>
          <a:p>
            <a:pPr lvl="1"/>
            <a:endParaRPr lang="en-US" sz="2200" dirty="0"/>
          </a:p>
          <a:p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32755"/>
            <a:ext cx="3616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Family Users Guide p 328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25751" y="4133192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dirty="0" err="1" smtClean="0"/>
              <a:t>DIR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 bwMode="auto">
          <a:xfrm rot="16200000">
            <a:off x="7455204" y="4855252"/>
            <a:ext cx="1446071" cy="925283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Port 1 or 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02" y="4270936"/>
            <a:ext cx="6888480" cy="22163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25751" y="3809271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dirty="0" err="1" smtClean="0"/>
              <a:t>REN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25751" y="3485350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dirty="0" err="1" smtClean="0"/>
              <a:t>OUT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25751" y="3151693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dirty="0" err="1" smtClean="0"/>
              <a:t>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47088" y="2164189"/>
            <a:ext cx="1596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GPIO </a:t>
            </a:r>
            <a:r>
              <a:rPr lang="en-US" u="sng" dirty="0" err="1" smtClean="0"/>
              <a:t>Regs</a:t>
            </a:r>
            <a:endParaRPr lang="en-US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7835979" y="2838313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SEL2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835979" y="2528067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dirty="0" err="1" smtClean="0"/>
              <a:t>SEL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0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4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5366</TotalTime>
  <Words>971</Words>
  <Application>Microsoft Office PowerPoint</Application>
  <PresentationFormat>On-screen Show (4:3)</PresentationFormat>
  <Paragraphs>189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Times New Roman</vt:lpstr>
      <vt:lpstr>Trebuchet MS</vt:lpstr>
      <vt:lpstr>Wingdings</vt:lpstr>
      <vt:lpstr>4_USAFA Standard</vt:lpstr>
      <vt:lpstr>5_USAFA Standard</vt:lpstr>
      <vt:lpstr>Custom Design</vt:lpstr>
      <vt:lpstr>PowerPoint Presentation</vt:lpstr>
      <vt:lpstr>Overview</vt:lpstr>
      <vt:lpstr>Peripherals</vt:lpstr>
      <vt:lpstr>Ports (like with ships)</vt:lpstr>
      <vt:lpstr>Ports</vt:lpstr>
      <vt:lpstr>MSP430</vt:lpstr>
      <vt:lpstr>Multiplexing</vt:lpstr>
      <vt:lpstr>Port HW</vt:lpstr>
      <vt:lpstr>GPIO Port Control</vt:lpstr>
      <vt:lpstr>GPIO Pin Setup (MUXes!)</vt:lpstr>
      <vt:lpstr>Avoiding Floating Inputs</vt:lpstr>
      <vt:lpstr>PowerPoint Presentation</vt:lpstr>
      <vt:lpstr>Floating Inputs</vt:lpstr>
      <vt:lpstr>Toggle LED</vt:lpstr>
      <vt:lpstr>Example Program</vt:lpstr>
      <vt:lpstr>BACKUPS</vt:lpstr>
      <vt:lpstr>Toggle LED</vt:lpstr>
    </vt:vector>
  </TitlesOfParts>
  <Company>usafa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 Courses</dc:title>
  <dc:creator>Lt Col Mullins</dc:creator>
  <cp:lastModifiedBy>Walchko, Kevin J Maj USAF USAFA USAFA/DFEC</cp:lastModifiedBy>
  <cp:revision>314</cp:revision>
  <cp:lastPrinted>2018-05-21T20:23:10Z</cp:lastPrinted>
  <dcterms:created xsi:type="dcterms:W3CDTF">2001-06-27T14:08:57Z</dcterms:created>
  <dcterms:modified xsi:type="dcterms:W3CDTF">2018-09-07T14:14:48Z</dcterms:modified>
</cp:coreProperties>
</file>