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319" r:id="rId3"/>
    <p:sldId id="282" r:id="rId4"/>
    <p:sldId id="326" r:id="rId5"/>
    <p:sldId id="320" r:id="rId6"/>
    <p:sldId id="324" r:id="rId7"/>
    <p:sldId id="327" r:id="rId8"/>
    <p:sldId id="290" r:id="rId9"/>
    <p:sldId id="325" r:id="rId10"/>
    <p:sldId id="328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322" r:id="rId19"/>
    <p:sldId id="313" r:id="rId20"/>
    <p:sldId id="300" r:id="rId21"/>
    <p:sldId id="323" r:id="rId22"/>
    <p:sldId id="301" r:id="rId23"/>
    <p:sldId id="303" r:id="rId24"/>
    <p:sldId id="318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5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9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300789AD-077F-478F-BA91-4026ECB15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78BE1B9E-7810-4DC0-98F1-B5E91A5F9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D4956635-316B-48E9-B54E-059C0C92A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A12BF82E-ADAD-49ED-A77A-ED5DF0B65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F546C83E-D34C-4426-95F6-2654480D3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Briefing Topic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65467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D65584-0C7D-48B8-BEDE-21A2E8802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E428E89-579F-43C8-B441-BB390AD4A5E9}" type="datetime3">
              <a:rPr lang="en-US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8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3831508C-0412-436C-8BFB-038593FE6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DF90D3FB-3257-4FD9-8154-9111B082BA15}" type="datetime3">
              <a:rPr lang="en-US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9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D8A509F-8526-420E-866A-D77FF145C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30731EF-8206-4D19-8D39-B25064A6708F}" type="datetime3">
              <a:rPr lang="en-US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94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B13889DE-89C0-4168-9C6C-257E843B1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B85745C-8606-4303-879B-5A18E2F8952B}" type="datetime3">
              <a:rPr lang="en-US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64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28A729-6264-454A-894C-FD3ACBF8A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C104480-063D-49C3-B37B-6FDC4DA8C788}" type="datetime3">
              <a:rPr lang="en-US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8DDDF030-EE8C-48C8-B35A-7A5AA2E1DD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B70A108-3252-41E5-B998-DFD4EB0E8CFA}" type="datetime3">
              <a:rPr lang="en-US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DB18A8A-4F34-4DBD-AC6E-5B59F960E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DE123FBF-B932-47DA-A850-F8DD01574AF6}" type="datetime3">
              <a:rPr lang="en-US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8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F91313A-6512-497A-8C26-DF1D11D9F9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31CE8DA-7AA2-4A75-8CED-F07C8E806852}" type="datetime3">
              <a:rPr lang="en-US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98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8E9278C8-E5EE-462E-BFC0-169FC82E5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CE2C88F-2F80-4F57-B629-AD63D6A3CD1E}" type="datetime3">
              <a:rPr lang="en-US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11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8107B25-DB33-4D52-9248-649980D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B8CC284-99AC-4293-AE5B-530D41210E42}" type="datetime3">
              <a:rPr lang="en-US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10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706F834-159A-4AE9-914A-1B0F0E8AD2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0E6973E-609D-4352-9813-DC0294ABD1EE}" type="datetime3">
              <a:rPr lang="en-US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3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7529EA55-24E0-47FE-9525-85722F17A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6409C543-53D8-46CD-B3EE-6497E9571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13F22054-8C62-4088-A050-DEA69343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28889C48-89AD-4887-A779-AFCE75A85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BEF648AD-7E68-4E64-B5E8-4FFE6B57A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4FC795F6-C5F7-438C-85C7-B4E8406E8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5D2A924E-FC12-4018-B09E-073E60386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2338" y="6494463"/>
            <a:ext cx="4764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EB713571-4EB9-41EE-B6BB-443A0F662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0" name="Picture 41" descr="usafaseal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0"/>
            <a:ext cx="128746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sz="1600" b="1" i="1" smtClean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n-US" sz="1400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defRPr/>
            </a:pPr>
            <a:fld id="{B5499B3F-0BE5-46DB-A63A-0AC90058E888}" type="slidenum">
              <a:rPr lang="en-US" sz="1400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0" y="62674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 New Roman" pitchFamily="18" charset="0"/>
              </a:defRPr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n-US" sz="1400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defRPr/>
            </a:pPr>
            <a:fld id="{4A3EF21E-B3F7-42B7-9F68-64BA459DC7A7}" type="datetime3">
              <a:rPr lang="en-US" sz="1400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  <a:defRPr/>
              </a:pPr>
              <a:t>13 August 2018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earn.adafruit.com/welcome-to-circuitpython/what-is-circuitpython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4267200" y="2347023"/>
            <a:ext cx="431719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 smtClean="0">
                <a:effectLst/>
                <a:latin typeface="Trebuchet MS" panose="020B0603020202020204" pitchFamily="34" charset="0"/>
              </a:rPr>
              <a:t>ECE382</a:t>
            </a:r>
          </a:p>
          <a:p>
            <a:pPr algn="ctr"/>
            <a:r>
              <a:rPr lang="en-US" kern="0" dirty="0" smtClean="0">
                <a:effectLst/>
                <a:latin typeface="Trebuchet MS" panose="020B0603020202020204" pitchFamily="34" charset="0"/>
              </a:rPr>
              <a:t>Lesson 2</a:t>
            </a:r>
            <a:endParaRPr lang="en-US" kern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2200" y="1567588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584610" y="4743731"/>
            <a:ext cx="3083514" cy="1489075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26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" y="2281515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Set Architecture (ISA)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ISA consists of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set of operations (instructions)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registers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data units (byte/word/</a:t>
            </a:r>
            <a:r>
              <a:rPr lang="en-US" dirty="0" err="1">
                <a:solidFill>
                  <a:srgbClr val="0070C0"/>
                </a:solidFill>
              </a:rPr>
              <a:t>etc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addressing modes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memory organization / memory map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MSP430’s 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RISC architecture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fewer </a:t>
            </a:r>
            <a:r>
              <a:rPr lang="en-US" dirty="0" smtClean="0">
                <a:solidFill>
                  <a:srgbClr val="0070C0"/>
                </a:solidFill>
              </a:rPr>
              <a:t>instructions  </a:t>
            </a:r>
            <a:r>
              <a:rPr lang="en-US" dirty="0" smtClean="0"/>
              <a:t>(27)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emulates </a:t>
            </a:r>
            <a:r>
              <a:rPr lang="en-US" dirty="0">
                <a:solidFill>
                  <a:srgbClr val="0070C0"/>
                </a:solidFill>
              </a:rPr>
              <a:t>higher-level </a:t>
            </a:r>
            <a:r>
              <a:rPr lang="en-US" dirty="0" smtClean="0">
                <a:solidFill>
                  <a:srgbClr val="0070C0"/>
                </a:solidFill>
              </a:rPr>
              <a:t>instructions  </a:t>
            </a:r>
            <a:r>
              <a:rPr lang="en-US" dirty="0" smtClean="0"/>
              <a:t>(about 27)</a:t>
            </a:r>
            <a:endParaRPr lang="en-US" dirty="0"/>
          </a:p>
          <a:p>
            <a:pPr lvl="2"/>
            <a:r>
              <a:rPr lang="en-US" dirty="0"/>
              <a:t>for instance, </a:t>
            </a:r>
            <a:r>
              <a:rPr lang="en-US" dirty="0" smtClean="0"/>
              <a:t>  NOP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___________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16-bit </a:t>
            </a:r>
            <a:r>
              <a:rPr lang="en-US" dirty="0" err="1" smtClean="0">
                <a:solidFill>
                  <a:srgbClr val="0070C0"/>
                </a:solidFill>
              </a:rPr>
              <a:t>datapath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244567" y="2746578"/>
            <a:ext cx="1763486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Wingdings" pitchFamily="2" charset="2"/>
              </a:rPr>
              <a:t>Mov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Wingdings" pitchFamily="2" charset="2"/>
              </a:rPr>
              <a:t> r3, </a:t>
            </a:r>
            <a:r>
              <a:rPr lang="en-US" dirty="0" smtClean="0"/>
              <a:t>r3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5415455" y="3622108"/>
            <a:ext cx="2924504" cy="1020837"/>
          </a:xfrm>
          <a:prstGeom prst="wedgeRectCallout">
            <a:avLst>
              <a:gd name="adj1" fmla="val -23177"/>
              <a:gd name="adj2" fmla="val -91482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This moves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the data from register number 3 (r3) to register number 3. It basically does nothing but chew up some clock cycles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MSP430’s 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6" y="1576114"/>
            <a:ext cx="8131175" cy="478527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16-bit </a:t>
            </a:r>
            <a:r>
              <a:rPr lang="en-US" dirty="0" err="1">
                <a:solidFill>
                  <a:srgbClr val="0070C0"/>
                </a:solidFill>
              </a:rPr>
              <a:t>datapath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word size is 16 bits </a:t>
            </a:r>
            <a:endParaRPr lang="en-US" dirty="0" smtClean="0"/>
          </a:p>
          <a:p>
            <a:pPr lvl="1"/>
            <a:r>
              <a:rPr lang="en-US" dirty="0" smtClean="0"/>
              <a:t>word </a:t>
            </a:r>
            <a:r>
              <a:rPr lang="en-US" dirty="0"/>
              <a:t>is the natural unit of info for </a:t>
            </a:r>
            <a:r>
              <a:rPr lang="en-US" dirty="0" smtClean="0"/>
              <a:t>the </a:t>
            </a:r>
            <a:r>
              <a:rPr lang="en-US" dirty="0"/>
              <a:t>processor</a:t>
            </a:r>
          </a:p>
          <a:p>
            <a:pPr lvl="2"/>
            <a:r>
              <a:rPr lang="en-US" dirty="0"/>
              <a:t>16 bit addresses</a:t>
            </a:r>
          </a:p>
          <a:p>
            <a:pPr lvl="2"/>
            <a:r>
              <a:rPr lang="en-US" dirty="0"/>
              <a:t>16 bit registers</a:t>
            </a:r>
          </a:p>
          <a:p>
            <a:pPr lvl="2"/>
            <a:r>
              <a:rPr lang="en-US" dirty="0"/>
              <a:t>all instructions are 16 bits long</a:t>
            </a:r>
          </a:p>
          <a:p>
            <a:pPr lvl="2"/>
            <a:r>
              <a:rPr lang="en-US" dirty="0"/>
              <a:t>this consistency isn't necessarily true of all processors, but it's convenient - allows us to load addresses into registers, perform ops on them,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is a register?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 bwMode="auto">
          <a:xfrm>
            <a:off x="6331688" y="2913321"/>
            <a:ext cx="2472070" cy="786809"/>
          </a:xfrm>
          <a:prstGeom prst="wedgeRectCallout">
            <a:avLst>
              <a:gd name="adj1" fmla="val -57392"/>
              <a:gd name="adj2" fmla="val 78716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How big were your instructions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in the MIPS system you did in ECE281?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MSP430’s 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10" y="1536700"/>
            <a:ext cx="8131175" cy="4801038"/>
          </a:xfrm>
        </p:spPr>
        <p:txBody>
          <a:bodyPr/>
          <a:lstStyle/>
          <a:p>
            <a:r>
              <a:rPr lang="en-US" dirty="0"/>
              <a:t>Registers - 16 bits wide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Fast </a:t>
            </a:r>
            <a:r>
              <a:rPr lang="en-US" sz="2400" dirty="0">
                <a:solidFill>
                  <a:srgbClr val="0070C0"/>
                </a:solidFill>
              </a:rPr>
              <a:t>memory that holds values in-use by the CPU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Four special purpose registers</a:t>
            </a:r>
            <a:endParaRPr lang="en-US" sz="2400" dirty="0">
              <a:solidFill>
                <a:srgbClr val="0070C0"/>
              </a:solidFill>
            </a:endParaRPr>
          </a:p>
          <a:p>
            <a:pPr lvl="2"/>
            <a:r>
              <a:rPr lang="en-US" sz="2000" dirty="0"/>
              <a:t>r0 - </a:t>
            </a:r>
            <a:r>
              <a:rPr lang="en-US" sz="2000" dirty="0">
                <a:solidFill>
                  <a:srgbClr val="0070C0"/>
                </a:solidFill>
              </a:rPr>
              <a:t>Program Counter </a:t>
            </a:r>
            <a:r>
              <a:rPr lang="en-US" sz="2000" dirty="0"/>
              <a:t>- holds address of instruction currently being executed</a:t>
            </a:r>
          </a:p>
          <a:p>
            <a:pPr lvl="2"/>
            <a:r>
              <a:rPr lang="en-US" sz="2000" dirty="0"/>
              <a:t>r1 - </a:t>
            </a:r>
            <a:r>
              <a:rPr lang="en-US" sz="2000" dirty="0">
                <a:solidFill>
                  <a:srgbClr val="0070C0"/>
                </a:solidFill>
              </a:rPr>
              <a:t>Stack Pointer </a:t>
            </a:r>
            <a:r>
              <a:rPr lang="en-US" sz="2000" dirty="0"/>
              <a:t>- address of top of stack</a:t>
            </a:r>
          </a:p>
          <a:p>
            <a:pPr lvl="2"/>
            <a:r>
              <a:rPr lang="en-US" sz="2000" dirty="0"/>
              <a:t>r2 - </a:t>
            </a:r>
            <a:r>
              <a:rPr lang="en-US" sz="2000" dirty="0">
                <a:solidFill>
                  <a:srgbClr val="0070C0"/>
                </a:solidFill>
              </a:rPr>
              <a:t>Status Register </a:t>
            </a:r>
            <a:r>
              <a:rPr lang="en-US" sz="2000" dirty="0"/>
              <a:t>- holds flags related to various conditions</a:t>
            </a:r>
          </a:p>
          <a:p>
            <a:pPr lvl="2"/>
            <a:r>
              <a:rPr lang="en-US" sz="2000" dirty="0"/>
              <a:t>r3 - </a:t>
            </a:r>
            <a:r>
              <a:rPr lang="en-US" sz="2000" dirty="0">
                <a:solidFill>
                  <a:srgbClr val="0070C0"/>
                </a:solidFill>
              </a:rPr>
              <a:t>Constant Generator </a:t>
            </a:r>
            <a:r>
              <a:rPr lang="en-US" sz="2000" dirty="0"/>
              <a:t>- 0, but can assume other values for different addressing </a:t>
            </a:r>
            <a:r>
              <a:rPr lang="en-US" sz="2000" dirty="0" smtClean="0"/>
              <a:t>modes</a:t>
            </a:r>
            <a:endParaRPr lang="en-US" sz="2000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12 general </a:t>
            </a:r>
            <a:r>
              <a:rPr lang="en-US" dirty="0" smtClean="0">
                <a:solidFill>
                  <a:srgbClr val="0070C0"/>
                </a:solidFill>
              </a:rPr>
              <a:t>purpose registers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sz="2000" dirty="0" smtClean="0"/>
              <a:t>r4 to r15:  can </a:t>
            </a:r>
            <a:r>
              <a:rPr lang="en-US" sz="2000" dirty="0"/>
              <a:t>be used to hold </a:t>
            </a:r>
            <a:r>
              <a:rPr lang="en-US" sz="2000" dirty="0" smtClean="0"/>
              <a:t>anything </a:t>
            </a:r>
            <a:r>
              <a:rPr lang="en-US" sz="2000" dirty="0"/>
              <a:t>you want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MSP430’s 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544583"/>
            <a:ext cx="8131175" cy="4840314"/>
          </a:xfrm>
        </p:spPr>
        <p:txBody>
          <a:bodyPr>
            <a:normAutofit fontScale="92500"/>
          </a:bodyPr>
          <a:lstStyle/>
          <a:p>
            <a:r>
              <a:rPr lang="en-US" dirty="0"/>
              <a:t>Set of Operations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27 Instructions in 3 </a:t>
            </a:r>
            <a:r>
              <a:rPr lang="en-US" sz="2400" dirty="0" smtClean="0">
                <a:solidFill>
                  <a:srgbClr val="0070C0"/>
                </a:solidFill>
              </a:rPr>
              <a:t>families</a:t>
            </a:r>
            <a:endParaRPr lang="en-US" sz="2400" dirty="0" smtClean="0"/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Single-operand </a:t>
            </a:r>
          </a:p>
          <a:p>
            <a:pPr lvl="3"/>
            <a:r>
              <a:rPr lang="en-US" dirty="0" smtClean="0"/>
              <a:t>for </a:t>
            </a:r>
            <a:r>
              <a:rPr lang="en-US" dirty="0"/>
              <a:t>instance, SWPB r12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Conditional jump</a:t>
            </a:r>
          </a:p>
          <a:p>
            <a:pPr lvl="3"/>
            <a:r>
              <a:rPr lang="en-US" dirty="0"/>
              <a:t>for instance, JMP </a:t>
            </a:r>
            <a:r>
              <a:rPr lang="en-US" dirty="0" err="1"/>
              <a:t>jump_label</a:t>
            </a:r>
            <a:endParaRPr lang="en-US" dirty="0"/>
          </a:p>
          <a:p>
            <a:pPr lvl="2"/>
            <a:r>
              <a:rPr lang="en-US" dirty="0">
                <a:solidFill>
                  <a:srgbClr val="0070C0"/>
                </a:solidFill>
              </a:rPr>
              <a:t>Two-operand </a:t>
            </a:r>
          </a:p>
          <a:p>
            <a:pPr lvl="3"/>
            <a:r>
              <a:rPr lang="en-US" dirty="0"/>
              <a:t>for instance, MOV r12, </a:t>
            </a:r>
            <a:r>
              <a:rPr lang="en-US" dirty="0" smtClean="0"/>
              <a:t>r10</a:t>
            </a:r>
          </a:p>
          <a:p>
            <a:pPr lvl="2"/>
            <a:r>
              <a:rPr lang="en-US" dirty="0" smtClean="0"/>
              <a:t>Extension words</a:t>
            </a:r>
          </a:p>
          <a:p>
            <a:pPr lvl="3"/>
            <a:r>
              <a:rPr lang="en-US" dirty="0" smtClean="0"/>
              <a:t>Additionally, depending on how you use these instructions, you might add more words to your commands</a:t>
            </a:r>
          </a:p>
          <a:p>
            <a:pPr lvl="3"/>
            <a:r>
              <a:rPr lang="en-US" dirty="0" smtClean="0"/>
              <a:t>You will see this when we turn assembly into machine code</a:t>
            </a:r>
            <a:endParaRPr lang="en-US" dirty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5523614" y="1855382"/>
            <a:ext cx="723014" cy="292927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7922" y="2658297"/>
            <a:ext cx="2392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Next couple lessons we will go in depth into these and how they 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08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MSP430’s 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24" y="1552465"/>
            <a:ext cx="8131175" cy="4324350"/>
          </a:xfrm>
        </p:spPr>
        <p:txBody>
          <a:bodyPr/>
          <a:lstStyle/>
          <a:p>
            <a:r>
              <a:rPr lang="en-US" dirty="0"/>
              <a:t>Data Units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byte-addressable memory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instructions for byte and word actions</a:t>
            </a:r>
          </a:p>
          <a:p>
            <a:pPr lvl="2"/>
            <a:r>
              <a:rPr lang="en-US" dirty="0" smtClean="0"/>
              <a:t>MOV.B     r12, r10</a:t>
            </a:r>
            <a:endParaRPr lang="en-US" dirty="0"/>
          </a:p>
          <a:p>
            <a:pPr lvl="2"/>
            <a:r>
              <a:rPr lang="en-US" dirty="0" smtClean="0"/>
              <a:t>MOV.W    r12, r10    </a:t>
            </a:r>
            <a:r>
              <a:rPr lang="en-US" sz="2000" dirty="0" smtClean="0">
                <a:solidFill>
                  <a:srgbClr val="FF0000"/>
                </a:solidFill>
              </a:rPr>
              <a:t>(if not specified, default: word)</a:t>
            </a:r>
          </a:p>
          <a:p>
            <a:pPr lvl="2"/>
            <a:r>
              <a:rPr lang="en-US" dirty="0" smtClean="0"/>
              <a:t>MOV</a:t>
            </a: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r12, </a:t>
            </a:r>
            <a:r>
              <a:rPr lang="en-US" dirty="0" smtClean="0"/>
              <a:t>r10    </a:t>
            </a:r>
            <a:r>
              <a:rPr lang="en-US" sz="2000" dirty="0" smtClean="0">
                <a:solidFill>
                  <a:srgbClr val="FF0000"/>
                </a:solidFill>
              </a:rPr>
              <a:t>(this is a word operation)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remember, </a:t>
            </a:r>
            <a:r>
              <a:rPr lang="en-US" dirty="0">
                <a:solidFill>
                  <a:srgbClr val="FF0000"/>
                </a:solidFill>
              </a:rPr>
              <a:t>word size </a:t>
            </a:r>
            <a:r>
              <a:rPr lang="en-US" dirty="0">
                <a:solidFill>
                  <a:srgbClr val="0070C0"/>
                </a:solidFill>
              </a:rPr>
              <a:t>is 16 bits</a:t>
            </a:r>
          </a:p>
          <a:p>
            <a:pPr lvl="2"/>
            <a:r>
              <a:rPr lang="en-US" dirty="0"/>
              <a:t>words must lie on </a:t>
            </a:r>
            <a:r>
              <a:rPr lang="en-US" b="1" dirty="0"/>
              <a:t>even </a:t>
            </a:r>
            <a:r>
              <a:rPr lang="en-US" b="1" dirty="0" smtClean="0"/>
              <a:t>addresses</a:t>
            </a:r>
          </a:p>
          <a:p>
            <a:pPr lvl="3"/>
            <a:r>
              <a:rPr lang="en-US" b="1" dirty="0" smtClean="0"/>
              <a:t>The HW prevents you from access bytes … we’ll see that later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MSP430’s 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 smtClean="0"/>
              <a:t>Msp430g2553</a:t>
            </a:r>
            <a:r>
              <a:rPr lang="en-US" sz="2000" u="sng" dirty="0" smtClean="0"/>
              <a:t> Memory Map</a:t>
            </a:r>
            <a:endParaRPr lang="en-US" sz="2000" u="sng" dirty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512b </a:t>
            </a:r>
            <a:r>
              <a:rPr lang="en-US" sz="2000" dirty="0">
                <a:solidFill>
                  <a:srgbClr val="0070C0"/>
                </a:solidFill>
              </a:rPr>
              <a:t>of RAM - 0x200-0x400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16kb of ROM - 0xc000-0xffdf </a:t>
            </a:r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0x1100-0xbfff </a:t>
            </a:r>
            <a:r>
              <a:rPr lang="en-US" sz="2000" dirty="0">
                <a:solidFill>
                  <a:srgbClr val="0070C0"/>
                </a:solidFill>
              </a:rPr>
              <a:t>is empty! 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There </a:t>
            </a:r>
            <a:r>
              <a:rPr lang="en-US" sz="2000" dirty="0"/>
              <a:t>is no memory backing it up! </a:t>
            </a:r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dirty="0"/>
              <a:t>you attempt to write to this area of memory, you'll trigger what's essentially a </a:t>
            </a:r>
            <a:r>
              <a:rPr lang="en-US" sz="2000" b="1" dirty="0">
                <a:solidFill>
                  <a:srgbClr val="FF0000"/>
                </a:solidFill>
              </a:rPr>
              <a:t>segmentation fault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because that memory doesn't exist. It will cause the chip to do a </a:t>
            </a:r>
            <a:r>
              <a:rPr lang="en-US" sz="2000" dirty="0">
                <a:solidFill>
                  <a:srgbClr val="FF0000"/>
                </a:solidFill>
              </a:rPr>
              <a:t>Power-up Clear (PUC), </a:t>
            </a:r>
            <a:r>
              <a:rPr lang="en-US" sz="2000" dirty="0"/>
              <a:t>resetting the state of your processor. This is a tough error to debug.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381" y="606903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How many </a:t>
            </a:r>
            <a:r>
              <a:rPr lang="en-US" sz="2000" dirty="0" err="1" smtClean="0">
                <a:solidFill>
                  <a:srgbClr val="0070C0"/>
                </a:solidFill>
              </a:rPr>
              <a:t>addr</a:t>
            </a:r>
            <a:r>
              <a:rPr lang="en-US" sz="2000" dirty="0" smtClean="0">
                <a:solidFill>
                  <a:srgbClr val="0070C0"/>
                </a:solidFill>
              </a:rPr>
              <a:t> bits?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MSP430’s ISA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655707"/>
            <a:ext cx="3245925" cy="4437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81" y="606903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How many </a:t>
            </a:r>
            <a:r>
              <a:rPr lang="en-US" sz="2000" dirty="0" err="1" smtClean="0">
                <a:solidFill>
                  <a:srgbClr val="0070C0"/>
                </a:solidFill>
              </a:rPr>
              <a:t>addr</a:t>
            </a:r>
            <a:r>
              <a:rPr lang="en-US" sz="2000" dirty="0" smtClean="0">
                <a:solidFill>
                  <a:srgbClr val="0070C0"/>
                </a:solidFill>
              </a:rPr>
              <a:t> bits?</a:t>
            </a:r>
            <a:endParaRPr lang="en-US" sz="2000" dirty="0">
              <a:solidFill>
                <a:srgbClr val="0070C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57651"/>
              </p:ext>
            </p:extLst>
          </p:nvPr>
        </p:nvGraphicFramePr>
        <p:xfrm>
          <a:off x="2597150" y="1746112"/>
          <a:ext cx="6096000" cy="40969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0867"/>
                <a:gridCol w="1363133"/>
                <a:gridCol w="2032000"/>
              </a:tblGrid>
              <a:tr h="368775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MSP430G2553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307"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 smtClean="0"/>
                        <a:t>Memory</a:t>
                      </a:r>
                    </a:p>
                    <a:p>
                      <a:r>
                        <a:rPr lang="en-US" sz="1600" u="none" strike="noStrike" kern="1200" baseline="0" dirty="0" smtClean="0"/>
                        <a:t>Main: interrupt vector</a:t>
                      </a:r>
                    </a:p>
                    <a:p>
                      <a:r>
                        <a:rPr lang="en-US" sz="1600" u="none" strike="noStrike" kern="1200" baseline="0" dirty="0" smtClean="0"/>
                        <a:t>Main: code memory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Size</a:t>
                      </a:r>
                    </a:p>
                    <a:p>
                      <a:r>
                        <a:rPr lang="en-US" sz="1600" dirty="0" smtClean="0"/>
                        <a:t>Flash</a:t>
                      </a:r>
                    </a:p>
                    <a:p>
                      <a:r>
                        <a:rPr lang="en-US" sz="1600" dirty="0" smtClean="0"/>
                        <a:t>Flash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16kB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0xFFFF to 0xFFC0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0xFFFF to 0xC000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515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memory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Size</a:t>
                      </a:r>
                    </a:p>
                    <a:p>
                      <a:r>
                        <a:rPr lang="en-US" sz="1600" dirty="0" smtClean="0"/>
                        <a:t>Flash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256 Byte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010FFh to 01000h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515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512 Byte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0x03FF to 0x0200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307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Peripherals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16-bit</a:t>
                      </a:r>
                    </a:p>
                    <a:p>
                      <a:r>
                        <a:rPr lang="en-US" sz="1600" dirty="0" smtClean="0"/>
                        <a:t>8-bit</a:t>
                      </a:r>
                    </a:p>
                    <a:p>
                      <a:r>
                        <a:rPr lang="en-US" sz="1600" dirty="0" smtClean="0"/>
                        <a:t>8-bit</a:t>
                      </a:r>
                      <a:r>
                        <a:rPr lang="en-US" sz="1600" baseline="0" dirty="0" smtClean="0"/>
                        <a:t> SFR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01FFh to 0100h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0FFh to 010h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0Fh to 00h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51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Excerpt</a:t>
                      </a:r>
                      <a:r>
                        <a:rPr lang="en-US" sz="1600" baseline="0" dirty="0" smtClean="0"/>
                        <a:t> from Table 8: Memory Organization from MSP430G2x53 Device Specific User Guide (pp13)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0605" y="5952944"/>
            <a:ext cx="431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Harvard or Von Neumann?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8930" y="5933451"/>
            <a:ext cx="194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Von Neumann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8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MSP430Architecture Uses </a:t>
            </a:r>
            <a:br>
              <a:rPr lang="en-US" dirty="0" smtClean="0"/>
            </a:br>
            <a:r>
              <a:rPr lang="en-US" dirty="0" smtClean="0"/>
              <a:t>Little Endian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Values stored in little-endian byte order </a:t>
            </a:r>
          </a:p>
          <a:p>
            <a:r>
              <a:rPr lang="en-US" sz="2400" dirty="0" smtClean="0"/>
              <a:t>Least significant byte is stored first</a:t>
            </a:r>
          </a:p>
          <a:p>
            <a:endParaRPr lang="en-US" sz="2400" dirty="0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0516C1-0FA0-48E6-9A01-D0A036EF071F}" type="slidenum">
              <a:rPr lang="en-US" smtClean="0">
                <a:latin typeface="Arial" charset="0"/>
              </a:rPr>
              <a:pPr/>
              <a:t>18</a:t>
            </a:fld>
            <a:endParaRPr lang="en-US" dirty="0" smtClean="0">
              <a:latin typeface="Arial" charset="0"/>
            </a:endParaRPr>
          </a:p>
        </p:txBody>
      </p:sp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2171700" y="2114550"/>
            <a:ext cx="5159375" cy="4286250"/>
            <a:chOff x="2171700" y="1847850"/>
            <a:chExt cx="5159375" cy="4286250"/>
          </a:xfrm>
        </p:grpSpPr>
        <p:pic>
          <p:nvPicPr>
            <p:cNvPr id="10246" name="Picture 8" descr="C:\Users\user\Desktop\280px-Little-Endian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700" y="1847850"/>
              <a:ext cx="4800600" cy="428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Rectangle 5"/>
            <p:cNvSpPr>
              <a:spLocks noChangeArrowheads="1"/>
            </p:cNvSpPr>
            <p:nvPr/>
          </p:nvSpPr>
          <p:spPr bwMode="auto">
            <a:xfrm>
              <a:off x="6640513" y="3435350"/>
              <a:ext cx="690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5000</a:t>
              </a:r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6640513" y="3946525"/>
              <a:ext cx="690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5001</a:t>
              </a:r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6640513" y="4457700"/>
              <a:ext cx="690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5002</a:t>
              </a:r>
            </a:p>
          </p:txBody>
        </p:sp>
        <p:sp>
          <p:nvSpPr>
            <p:cNvPr id="10250" name="Rectangle 8"/>
            <p:cNvSpPr>
              <a:spLocks noChangeArrowheads="1"/>
            </p:cNvSpPr>
            <p:nvPr/>
          </p:nvSpPr>
          <p:spPr bwMode="auto">
            <a:xfrm>
              <a:off x="6640513" y="4968875"/>
              <a:ext cx="690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5003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17180" y="3214042"/>
            <a:ext cx="2314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Address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040941" y="1693257"/>
            <a:ext cx="1934405" cy="944183"/>
          </a:xfrm>
          <a:prstGeom prst="wedgeRectCallout">
            <a:avLst>
              <a:gd name="adj1" fmla="val -32176"/>
              <a:gd name="adj2" fmla="val 123174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Note, the address provides location to a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BYTE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and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NOT a BIT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5316" y="269549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695492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LSB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 bwMode="auto">
          <a:xfrm>
            <a:off x="212725" y="4028184"/>
            <a:ext cx="2264622" cy="1391541"/>
          </a:xfrm>
          <a:prstGeom prst="wedgeRectCallout">
            <a:avLst>
              <a:gd name="adj1" fmla="val 76316"/>
              <a:gd name="adj2" fmla="val -103101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Notice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the difference between how humans write things on paper, but the machine stores it in memory!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5464" y="3698875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LSB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31075" y="5226281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Assembly and Machine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623410"/>
            <a:ext cx="8131175" cy="432435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Instructions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endParaRPr lang="en-US" sz="2400" dirty="0" smtClean="0"/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words </a:t>
            </a:r>
            <a:r>
              <a:rPr lang="en-US" sz="2000" dirty="0">
                <a:solidFill>
                  <a:srgbClr val="0070C0"/>
                </a:solidFill>
              </a:rPr>
              <a:t>in a computers language</a:t>
            </a:r>
          </a:p>
          <a:p>
            <a:r>
              <a:rPr lang="en-US" sz="2400" b="1" dirty="0"/>
              <a:t>Instruction Set: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dirty="0">
                <a:solidFill>
                  <a:srgbClr val="0070C0"/>
                </a:solidFill>
              </a:rPr>
              <a:t>dictionary of the language</a:t>
            </a:r>
          </a:p>
          <a:p>
            <a:r>
              <a:rPr lang="en-US" sz="2400" b="1" dirty="0"/>
              <a:t>Assembly Language: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human-readable </a:t>
            </a:r>
            <a:r>
              <a:rPr lang="en-US" sz="2000" dirty="0">
                <a:solidFill>
                  <a:srgbClr val="0070C0"/>
                </a:solidFill>
              </a:rPr>
              <a:t>format of computer instructions</a:t>
            </a:r>
          </a:p>
          <a:p>
            <a:r>
              <a:rPr lang="en-US" sz="2400" b="1" dirty="0"/>
              <a:t>Machine Language: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computer-readable </a:t>
            </a:r>
            <a:r>
              <a:rPr lang="en-US" sz="2000" dirty="0">
                <a:solidFill>
                  <a:srgbClr val="0070C0"/>
                </a:solidFill>
              </a:rPr>
              <a:t>instructions - binary (1's and 0's)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0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00100" y="1536699"/>
            <a:ext cx="8131175" cy="468279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 smtClean="0"/>
              <a:t>Lesson </a:t>
            </a:r>
            <a:r>
              <a:rPr lang="en-US" sz="2400" b="1" dirty="0"/>
              <a:t>Outline</a:t>
            </a:r>
            <a:endParaRPr lang="en-US" sz="2400" b="1" dirty="0">
              <a:solidFill>
                <a:srgbClr val="0070C0"/>
              </a:solidFill>
            </a:endParaRPr>
          </a:p>
          <a:p>
            <a:pPr lvl="1" algn="l"/>
            <a:r>
              <a:rPr lang="en-US" sz="2000" dirty="0" err="1" smtClean="0">
                <a:solidFill>
                  <a:srgbClr val="0070C0"/>
                </a:solidFill>
              </a:rPr>
              <a:t>uC</a:t>
            </a:r>
            <a:r>
              <a:rPr lang="en-US" sz="2000" dirty="0" smtClean="0">
                <a:solidFill>
                  <a:srgbClr val="0070C0"/>
                </a:solidFill>
              </a:rPr>
              <a:t> Comparison</a:t>
            </a:r>
          </a:p>
          <a:p>
            <a:pPr lvl="1" algn="l"/>
            <a:r>
              <a:rPr lang="en-US" sz="2000" dirty="0" smtClean="0">
                <a:solidFill>
                  <a:srgbClr val="0070C0"/>
                </a:solidFill>
              </a:rPr>
              <a:t>Intro </a:t>
            </a:r>
            <a:r>
              <a:rPr lang="en-US" sz="2000" dirty="0">
                <a:solidFill>
                  <a:srgbClr val="0070C0"/>
                </a:solidFill>
              </a:rPr>
              <a:t>to the MSP430</a:t>
            </a:r>
          </a:p>
          <a:p>
            <a:pPr lvl="1" algn="l"/>
            <a:r>
              <a:rPr lang="en-US" sz="2000" dirty="0">
                <a:solidFill>
                  <a:srgbClr val="0070C0"/>
                </a:solidFill>
              </a:rPr>
              <a:t>MSP430 </a:t>
            </a:r>
            <a:r>
              <a:rPr lang="en-US" sz="2000" dirty="0" smtClean="0">
                <a:solidFill>
                  <a:srgbClr val="0070C0"/>
                </a:solidFill>
              </a:rPr>
              <a:t>Architecture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Why?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Most likely you will use an embedded system or </a:t>
            </a:r>
            <a:r>
              <a:rPr lang="en-US" dirty="0" err="1" smtClean="0">
                <a:solidFill>
                  <a:srgbClr val="0070C0"/>
                </a:solidFill>
              </a:rPr>
              <a:t>uC</a:t>
            </a:r>
            <a:r>
              <a:rPr lang="en-US" dirty="0" smtClean="0">
                <a:solidFill>
                  <a:srgbClr val="0070C0"/>
                </a:solidFill>
              </a:rPr>
              <a:t> in another class or capstone … you need to know “when to use what”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These are all tools in a toolbox, pick the right one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There </a:t>
            </a:r>
            <a:r>
              <a:rPr lang="en-US" dirty="0" smtClean="0">
                <a:solidFill>
                  <a:srgbClr val="FF0000"/>
                </a:solidFill>
              </a:rPr>
              <a:t>NEVER</a:t>
            </a:r>
            <a:r>
              <a:rPr lang="en-US" dirty="0" smtClean="0">
                <a:solidFill>
                  <a:srgbClr val="0070C0"/>
                </a:solidFill>
              </a:rPr>
              <a:t> is one right answer!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All of these have similar (same?) capabilities, so learning it on an MSP430 will help you on another </a:t>
            </a:r>
            <a:r>
              <a:rPr lang="en-US" dirty="0" err="1" smtClean="0">
                <a:solidFill>
                  <a:srgbClr val="0070C0"/>
                </a:solidFill>
              </a:rPr>
              <a:t>uC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10" y="1468440"/>
            <a:ext cx="2590380" cy="19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8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Assembly and Machine Languages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15046" y="2444958"/>
            <a:ext cx="2121125" cy="68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800" b="1" dirty="0" smtClean="0"/>
              <a:t>Assembler</a:t>
            </a:r>
            <a:endParaRPr lang="en-US" b="1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078051" y="2110658"/>
            <a:ext cx="0" cy="323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57615" y="1735449"/>
            <a:ext cx="2457148" cy="36933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Your Assembly Program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075608" y="3125354"/>
            <a:ext cx="0" cy="323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017488" y="4146703"/>
            <a:ext cx="2121125" cy="68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800" b="1" dirty="0" smtClean="0"/>
              <a:t>Linker</a:t>
            </a:r>
            <a:endParaRPr lang="en-US" b="1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080493" y="3812403"/>
            <a:ext cx="0" cy="323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29113" y="344307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Relocatable Object Code</a:t>
            </a:r>
            <a:endParaRPr lang="en-US" sz="18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5078050" y="4827099"/>
            <a:ext cx="0" cy="323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7803" y="5151048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Executable Code</a:t>
            </a:r>
            <a:endParaRPr lang="en-US" sz="1800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6108772" y="2272632"/>
            <a:ext cx="961697" cy="3153351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4877" y="3287328"/>
            <a:ext cx="2067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is what the IDE does, for us it is Code Composer Studio (CCS)</a:t>
            </a:r>
            <a:endParaRPr lang="en-US" sz="2000" dirty="0"/>
          </a:p>
        </p:txBody>
      </p:sp>
      <p:sp>
        <p:nvSpPr>
          <p:cNvPr id="17" name="Rectangular Callout 16"/>
          <p:cNvSpPr/>
          <p:nvPr/>
        </p:nvSpPr>
        <p:spPr bwMode="auto">
          <a:xfrm>
            <a:off x="705849" y="5151048"/>
            <a:ext cx="2859613" cy="1225390"/>
          </a:xfrm>
          <a:prstGeom prst="wedgeRectCallout">
            <a:avLst>
              <a:gd name="adj1" fmla="val 74058"/>
              <a:gd name="adj2" fmla="val -3390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Now, </a:t>
            </a:r>
            <a:r>
              <a:rPr lang="en-US" sz="1400" dirty="0" smtClean="0">
                <a:latin typeface="Arial" pitchFamily="34" charset="0"/>
              </a:rPr>
              <a:t>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 computer with an OS, this would be a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potential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App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the user could run … on a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uC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there is no choice and this is the only code that runs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85" y="1443493"/>
            <a:ext cx="4572000" cy="37087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/>
              <a:t>Instructions:</a:t>
            </a:r>
            <a:r>
              <a:rPr lang="en-US" sz="1800" dirty="0"/>
              <a:t> 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words in a computers language</a:t>
            </a:r>
          </a:p>
          <a:p>
            <a:r>
              <a:rPr lang="en-US" sz="1800" b="1" dirty="0"/>
              <a:t>Instruction Set:</a:t>
            </a:r>
            <a:r>
              <a:rPr lang="en-US" sz="1800" dirty="0"/>
              <a:t> 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the dictionary of the language</a:t>
            </a:r>
          </a:p>
          <a:p>
            <a:r>
              <a:rPr lang="en-US" sz="1800" b="1" dirty="0"/>
              <a:t>Assembly Language:</a:t>
            </a:r>
            <a:r>
              <a:rPr lang="en-US" sz="1800" dirty="0"/>
              <a:t> 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human-readable format of computer instructions</a:t>
            </a:r>
          </a:p>
          <a:p>
            <a:r>
              <a:rPr lang="en-US" sz="1800" b="1" dirty="0"/>
              <a:t>Machine Language:</a:t>
            </a:r>
            <a:r>
              <a:rPr lang="en-US" sz="1800" dirty="0"/>
              <a:t> 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computer-readable instructions 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binary </a:t>
            </a:r>
            <a:r>
              <a:rPr lang="en-US" sz="1600" dirty="0">
                <a:solidFill>
                  <a:srgbClr val="0070C0"/>
                </a:solidFill>
              </a:rPr>
              <a:t>(1's and 0's)</a:t>
            </a:r>
          </a:p>
        </p:txBody>
      </p:sp>
    </p:spTree>
    <p:extLst>
      <p:ext uri="{BB962C8B-B14F-4D97-AF65-F5344CB8AC3E}">
        <p14:creationId xmlns:p14="http://schemas.microsoft.com/office/powerpoint/2010/main" val="36140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b="1" dirty="0" smtClean="0"/>
              <a:t>MSP430 </a:t>
            </a:r>
            <a:r>
              <a:rPr lang="en-US" b="1" dirty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; This program sets all pins on Port 1 to output and high.  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Since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LEDs 1 and 2 are connected to P1.0 and P1.6 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respectively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they will light up.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.include 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header.S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.text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main: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mov.w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#WDTPW,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r15       ; turn off watchdog timer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xor.w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#WDTHOLD, r15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mov.w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r15, &amp;WDTCTL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#0xFF, &amp;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P1DIR    ; set port1 direction to output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#0xFF, &amp;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P1OUT    ; turn on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leds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at port1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loop: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loop                 ; loop forever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 bwMode="auto">
          <a:xfrm>
            <a:off x="3429000" y="2396359"/>
            <a:ext cx="2688020" cy="622738"/>
          </a:xfrm>
          <a:prstGeom prst="wedgeRectCallout">
            <a:avLst>
              <a:gd name="adj1" fmla="val -81830"/>
              <a:gd name="adj2" fmla="val 143513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Instructions similar to the ones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you used in ECE281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Disassembled </a:t>
            </a:r>
            <a:r>
              <a:rPr lang="en-US" b="1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2782176"/>
            <a:ext cx="8131175" cy="320872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Disassembly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of section .text: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0000c000 &lt;__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ctors_end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&gt;: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c000:    3f 40 00 5a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 #23040,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r15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;#0x5a00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c004:    3f e0 80 00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 #128,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r15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;#0x0080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c008:    82 4f 20 01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 r15,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&amp;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0x0120    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c00c:    f2 d3 22 00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 #-1,    &amp;0x0022    ;r3 As==11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c010:    f2 d3 21 00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 #-1,    &amp;0x0021    ;r3 As==11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0000c014 &lt;loop&gt;: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c014: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3f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 $+0          ;abs 0xc014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 bwMode="auto">
          <a:xfrm>
            <a:off x="561975" y="1583996"/>
            <a:ext cx="4146331" cy="954252"/>
          </a:xfrm>
          <a:prstGeom prst="wedgeRectCallout">
            <a:avLst>
              <a:gd name="adj1" fmla="val -30500"/>
              <a:gd name="adj2" fmla="val 133600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point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here, is, the linker changes the addresses of the relocatable code for your SPECIFIC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uC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(G2553). A different model could have different addresses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68HC11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5" y="1460303"/>
            <a:ext cx="6488999" cy="48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5308775" y="2865796"/>
            <a:ext cx="1384663" cy="400595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64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Micro-Controllers (</a:t>
            </a:r>
            <a:r>
              <a:rPr lang="en-US" dirty="0" err="1" smtClean="0"/>
              <a:t>uC</a:t>
            </a:r>
            <a:r>
              <a:rPr lang="en-US" dirty="0" smtClean="0"/>
              <a:t>) and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There are many popular systems out there, with AVR (think Arduino) being very popular</a:t>
            </a:r>
          </a:p>
          <a:p>
            <a:r>
              <a:rPr lang="en-US" sz="2000" dirty="0" smtClean="0"/>
              <a:t>Both the MSP430 and Atmega328, you can easily build a system using just the chip and a couple parts</a:t>
            </a:r>
          </a:p>
          <a:p>
            <a:r>
              <a:rPr lang="en-US" sz="2000" dirty="0" smtClean="0"/>
              <a:t>All systems below support I2C, SPI, and UART serial </a:t>
            </a:r>
            <a:r>
              <a:rPr lang="en-US" sz="2000" dirty="0" err="1" smtClean="0"/>
              <a:t>comm</a:t>
            </a:r>
            <a:endParaRPr lang="en-US" sz="2000" dirty="0" smtClean="0"/>
          </a:p>
          <a:p>
            <a:pPr lvl="1"/>
            <a:r>
              <a:rPr lang="en-US" sz="1800" dirty="0" smtClean="0"/>
              <a:t>Only the Raspberry Pi has Ethernet, Bluetooth and </a:t>
            </a:r>
            <a:r>
              <a:rPr lang="en-US" sz="1800" dirty="0" err="1" smtClean="0"/>
              <a:t>Wifi</a:t>
            </a:r>
            <a:r>
              <a:rPr lang="en-US" sz="1800" dirty="0" smtClean="0"/>
              <a:t> 2.4/5 GHz</a:t>
            </a:r>
          </a:p>
          <a:p>
            <a:pPr lvl="2"/>
            <a:r>
              <a:rPr lang="en-US" sz="2000" dirty="0" smtClean="0"/>
              <a:t>But it also requires an OS, the </a:t>
            </a:r>
            <a:r>
              <a:rPr lang="en-US" sz="2000" dirty="0" err="1" smtClean="0"/>
              <a:t>uC’s</a:t>
            </a:r>
            <a:r>
              <a:rPr lang="en-US" sz="2000" dirty="0" smtClean="0"/>
              <a:t> don’t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fld id="{C4D65584-0C7D-48B8-BEDE-21A2E88022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CE428E89-579F-43C8-B441-BB390AD4A5E9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26418"/>
              </p:ext>
            </p:extLst>
          </p:nvPr>
        </p:nvGraphicFramePr>
        <p:xfrm>
          <a:off x="1413574" y="3947947"/>
          <a:ext cx="6096000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Arduino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Raspberry Pi B+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</a:t>
                      </a:r>
                      <a:r>
                        <a:rPr lang="en-US" baseline="0" dirty="0" smtClean="0"/>
                        <a:t> Launchpad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Atemga328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ARMv8 quad 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MSP430G2553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KB RAM</a:t>
                      </a:r>
                    </a:p>
                    <a:p>
                      <a:r>
                        <a:rPr lang="en-US" baseline="0" dirty="0" smtClean="0"/>
                        <a:t>32 KB Flash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GB 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512 B RAM</a:t>
                      </a:r>
                    </a:p>
                    <a:p>
                      <a:r>
                        <a:rPr lang="en-US" baseline="0" dirty="0" smtClean="0"/>
                        <a:t>16 KB Flash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 GPIO</a:t>
                      </a:r>
                    </a:p>
                    <a:p>
                      <a:r>
                        <a:rPr lang="en-US" dirty="0" smtClean="0"/>
                        <a:t>6 ADC, 10b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GPIO pins</a:t>
                      </a:r>
                    </a:p>
                    <a:p>
                      <a:r>
                        <a:rPr lang="en-US" dirty="0" smtClean="0"/>
                        <a:t>4 USB 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GPIO pins</a:t>
                      </a:r>
                    </a:p>
                    <a:p>
                      <a:r>
                        <a:rPr lang="en-US" dirty="0" smtClean="0"/>
                        <a:t>8 ADC, 10b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Chip: $1.64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Board: $35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Chip: $1.68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0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on Simple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C4D65584-0C7D-48B8-BEDE-21A2E88022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CE428E89-579F-43C8-B441-BB390AD4A5E9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15" y="1613608"/>
            <a:ext cx="3728545" cy="2796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2250" y="4410017"/>
            <a:ext cx="364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HW to get the MSP430 running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74" y="1613608"/>
            <a:ext cx="4343440" cy="2493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897" y="4172608"/>
            <a:ext cx="3642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HW to get the Atmega328 (Arduino) running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781504" y="5488486"/>
            <a:ext cx="5849007" cy="781050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Although the Raspberry Pi is cool, it is insanely complicated compared to a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uC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plus it add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the complexity of an OS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536700"/>
            <a:ext cx="4979569" cy="4324350"/>
          </a:xfrm>
        </p:spPr>
        <p:txBody>
          <a:bodyPr/>
          <a:lstStyle/>
          <a:p>
            <a:r>
              <a:rPr lang="en-US" dirty="0" smtClean="0"/>
              <a:t>Forget C++, use Python 3</a:t>
            </a:r>
          </a:p>
          <a:p>
            <a:r>
              <a:rPr lang="en-US" dirty="0" err="1" smtClean="0"/>
              <a:t>uC</a:t>
            </a:r>
            <a:r>
              <a:rPr lang="en-US" dirty="0" smtClean="0"/>
              <a:t> based on ARM Cortex M0 can run a stripped down python</a:t>
            </a:r>
          </a:p>
          <a:p>
            <a:pPr lvl="1"/>
            <a:r>
              <a:rPr lang="en-US" dirty="0" smtClean="0"/>
              <a:t>You have access to all serial </a:t>
            </a:r>
            <a:r>
              <a:rPr lang="en-US" dirty="0" err="1" smtClean="0"/>
              <a:t>comms</a:t>
            </a:r>
            <a:r>
              <a:rPr lang="en-US" dirty="0" smtClean="0"/>
              <a:t> (UART, SPI, I2C), ADC,  GPIO and more!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C4D65584-0C7D-48B8-BEDE-21A2E88022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CE428E89-579F-43C8-B441-BB390AD4A5E9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72" y="4381466"/>
            <a:ext cx="1803639" cy="1957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669" y="1536700"/>
            <a:ext cx="2913481" cy="2186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890" y="4028090"/>
            <a:ext cx="2922116" cy="21930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46819" y="411542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0707" y="16895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5525" y="5759518"/>
            <a:ext cx="2471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www.adafruit.com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9669" y="1536700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GPIO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to the MSP430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544582"/>
            <a:ext cx="8131175" cy="4324350"/>
          </a:xfrm>
        </p:spPr>
        <p:txBody>
          <a:bodyPr/>
          <a:lstStyle/>
          <a:p>
            <a:r>
              <a:rPr lang="en-US" sz="2800" dirty="0"/>
              <a:t>The MSP430 is </a:t>
            </a:r>
            <a:r>
              <a:rPr lang="en-US" sz="2800" dirty="0" smtClean="0"/>
              <a:t>a </a:t>
            </a:r>
            <a:r>
              <a:rPr lang="en-US" sz="2800" dirty="0"/>
              <a:t>low-cost, low-power consumption embedded applications 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RISC </a:t>
            </a:r>
            <a:r>
              <a:rPr lang="en-US" sz="2400" dirty="0">
                <a:solidFill>
                  <a:srgbClr val="0070C0"/>
                </a:solidFill>
              </a:rPr>
              <a:t>architecture with just 27 instructions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Our version: </a:t>
            </a:r>
            <a:r>
              <a:rPr lang="en-US" sz="2400" b="1" dirty="0" smtClean="0"/>
              <a:t>Msp430g2553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Why use it?</a:t>
            </a:r>
          </a:p>
          <a:p>
            <a:pPr lvl="2"/>
            <a:r>
              <a:rPr lang="en-US" sz="2600" dirty="0" smtClean="0">
                <a:solidFill>
                  <a:srgbClr val="0070C0"/>
                </a:solidFill>
              </a:rPr>
              <a:t>Very simple architecture</a:t>
            </a:r>
          </a:p>
          <a:p>
            <a:pPr lvl="2"/>
            <a:r>
              <a:rPr lang="en-US" sz="2600" dirty="0" smtClean="0">
                <a:solidFill>
                  <a:srgbClr val="0070C0"/>
                </a:solidFill>
              </a:rPr>
              <a:t>Low cost, low power</a:t>
            </a:r>
          </a:p>
          <a:p>
            <a:pPr lvl="2"/>
            <a:r>
              <a:rPr lang="en-US" sz="2600" dirty="0" smtClean="0">
                <a:solidFill>
                  <a:srgbClr val="FF0000"/>
                </a:solidFill>
              </a:rPr>
              <a:t>Excellent IDE </a:t>
            </a:r>
            <a:r>
              <a:rPr lang="en-US" sz="2600" dirty="0" smtClean="0">
                <a:solidFill>
                  <a:srgbClr val="0070C0"/>
                </a:solidFill>
              </a:rPr>
              <a:t>… something Arduino doesn’t have</a:t>
            </a:r>
            <a:endParaRPr lang="en-US" sz="2600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2"/>
          <a:stretch/>
        </p:blipFill>
        <p:spPr bwMode="auto">
          <a:xfrm>
            <a:off x="6195394" y="3078659"/>
            <a:ext cx="2497756" cy="148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17331" y="5683469"/>
            <a:ext cx="7975819" cy="654269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Realistically, you will use either the Pi or an Arduino in other courses/capstone</a:t>
            </a:r>
          </a:p>
        </p:txBody>
      </p:sp>
    </p:spTree>
    <p:extLst>
      <p:ext uri="{BB962C8B-B14F-4D97-AF65-F5344CB8AC3E}">
        <p14:creationId xmlns:p14="http://schemas.microsoft.com/office/powerpoint/2010/main" val="26855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Launchpad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C4D65584-0C7D-48B8-BEDE-21A2E88022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CE428E89-579F-43C8-B441-BB390AD4A5E9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minimal msp430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10220" r="4837" b="9367"/>
          <a:stretch/>
        </p:blipFill>
        <p:spPr bwMode="auto">
          <a:xfrm>
            <a:off x="433551" y="1458311"/>
            <a:ext cx="8182304" cy="49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 bwMode="auto">
          <a:xfrm>
            <a:off x="970496" y="1919176"/>
            <a:ext cx="2283068" cy="861237"/>
          </a:xfrm>
          <a:prstGeom prst="wedgeRectCallout">
            <a:avLst>
              <a:gd name="adj1" fmla="val 83250"/>
              <a:gd name="adj2" fmla="val 191512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Dual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Inline Package (DIP) allows you to swap out the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uC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if it gets damaged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C4D65584-0C7D-48B8-BEDE-21A2E88022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CE428E89-579F-43C8-B441-BB390AD4A5E9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13 August 2018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29" y="1446129"/>
            <a:ext cx="8272627" cy="491525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 bwMode="auto">
          <a:xfrm>
            <a:off x="7827579" y="2254470"/>
            <a:ext cx="1216409" cy="914400"/>
          </a:xfrm>
          <a:prstGeom prst="wedgeRectCallout">
            <a:avLst>
              <a:gd name="adj1" fmla="val -71380"/>
              <a:gd name="adj2" fmla="val -49306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Peripherals are ADC, serial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comm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etc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165103" y="5461273"/>
            <a:ext cx="1746247" cy="806177"/>
          </a:xfrm>
          <a:prstGeom prst="wedgeRectCallout">
            <a:avLst>
              <a:gd name="adj1" fmla="val -21619"/>
              <a:gd name="adj2" fmla="val -13454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JTAG (interface), the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hardware to program the chip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sym typeface="Wingdings" pitchFamily="2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6520</TotalTime>
  <Words>1342</Words>
  <Application>Microsoft Office PowerPoint</Application>
  <PresentationFormat>On-screen Show (4:3)</PresentationFormat>
  <Paragraphs>260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Century Schoolbook</vt:lpstr>
      <vt:lpstr>Courier New</vt:lpstr>
      <vt:lpstr>Times New Roman</vt:lpstr>
      <vt:lpstr>Trebuchet MS</vt:lpstr>
      <vt:lpstr>Wingdings</vt:lpstr>
      <vt:lpstr>Default Design</vt:lpstr>
      <vt:lpstr>Blank Presentation</vt:lpstr>
      <vt:lpstr>PowerPoint Presentation</vt:lpstr>
      <vt:lpstr>Outline</vt:lpstr>
      <vt:lpstr>68HC11</vt:lpstr>
      <vt:lpstr>Micro-Controllers (uC) and Embedded Systems</vt:lpstr>
      <vt:lpstr>Learn on Simple Systems</vt:lpstr>
      <vt:lpstr>Future?</vt:lpstr>
      <vt:lpstr>Intro to the MSP430</vt:lpstr>
      <vt:lpstr>TI Launchpad</vt:lpstr>
      <vt:lpstr>Architecture</vt:lpstr>
      <vt:lpstr>Instruction Set Architecture (ISA)</vt:lpstr>
      <vt:lpstr>MSP430’s ISA</vt:lpstr>
      <vt:lpstr>MSP430’s ISA</vt:lpstr>
      <vt:lpstr>MSP430’s ISA</vt:lpstr>
      <vt:lpstr>MSP430’s ISA</vt:lpstr>
      <vt:lpstr>MSP430’s ISA</vt:lpstr>
      <vt:lpstr>MSP430’s ISA</vt:lpstr>
      <vt:lpstr>MSP430’s ISA</vt:lpstr>
      <vt:lpstr>MSP430Architecture Uses  Little Endian</vt:lpstr>
      <vt:lpstr>Assembly and Machine Languages</vt:lpstr>
      <vt:lpstr>Assembly and Machine Languages</vt:lpstr>
      <vt:lpstr>Example MSP430 program</vt:lpstr>
      <vt:lpstr>Disassembled Code</vt:lpstr>
      <vt:lpstr>Backups</vt:lpstr>
    </vt:vector>
  </TitlesOfParts>
  <Company>usafa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Lt Col Mullins</dc:creator>
  <cp:lastModifiedBy>Walchko, Kevin J Maj USAF USAFA USAFA/DFEC</cp:lastModifiedBy>
  <cp:revision>268</cp:revision>
  <cp:lastPrinted>2018-05-21T20:20:33Z</cp:lastPrinted>
  <dcterms:created xsi:type="dcterms:W3CDTF">2001-06-27T14:08:57Z</dcterms:created>
  <dcterms:modified xsi:type="dcterms:W3CDTF">2018-08-13T13:52:32Z</dcterms:modified>
</cp:coreProperties>
</file>