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64" r:id="rId2"/>
    <p:sldMasterId id="2147483667" r:id="rId3"/>
  </p:sldMasterIdLst>
  <p:notesMasterIdLst>
    <p:notesMasterId r:id="rId29"/>
  </p:notesMasterIdLst>
  <p:handoutMasterIdLst>
    <p:handoutMasterId r:id="rId30"/>
  </p:handoutMasterIdLst>
  <p:sldIdLst>
    <p:sldId id="352" r:id="rId4"/>
    <p:sldId id="354" r:id="rId5"/>
    <p:sldId id="385" r:id="rId6"/>
    <p:sldId id="364" r:id="rId7"/>
    <p:sldId id="365" r:id="rId8"/>
    <p:sldId id="366" r:id="rId9"/>
    <p:sldId id="372" r:id="rId10"/>
    <p:sldId id="367" r:id="rId11"/>
    <p:sldId id="384" r:id="rId12"/>
    <p:sldId id="368" r:id="rId13"/>
    <p:sldId id="369" r:id="rId14"/>
    <p:sldId id="370" r:id="rId15"/>
    <p:sldId id="371" r:id="rId16"/>
    <p:sldId id="373" r:id="rId17"/>
    <p:sldId id="374" r:id="rId18"/>
    <p:sldId id="375" r:id="rId19"/>
    <p:sldId id="376" r:id="rId20"/>
    <p:sldId id="383" r:id="rId21"/>
    <p:sldId id="377" r:id="rId22"/>
    <p:sldId id="378" r:id="rId23"/>
    <p:sldId id="379" r:id="rId24"/>
    <p:sldId id="380" r:id="rId25"/>
    <p:sldId id="381" r:id="rId26"/>
    <p:sldId id="382" r:id="rId27"/>
    <p:sldId id="353" r:id="rId28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1pPr>
    <a:lvl2pPr marL="4572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2pPr>
    <a:lvl3pPr marL="9144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3pPr>
    <a:lvl4pPr marL="13716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4pPr>
    <a:lvl5pPr marL="1828800" algn="l" rtl="0" fontAlgn="base">
      <a:spcBef>
        <a:spcPct val="5000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  <a:sym typeface="Wingdings" pitchFamily="2" charset="2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33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44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4" d="100"/>
        <a:sy n="84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0FCD54C7-7181-400D-9449-EBC4D4A203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536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772" y="0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93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144" y="4416109"/>
            <a:ext cx="5140112" cy="4182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772" y="8832216"/>
            <a:ext cx="3037628" cy="464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245" tIns="46623" rIns="93245" bIns="46623" numCol="1" anchor="b" anchorCtr="0" compatLnSpc="1">
            <a:prstTxWarp prst="textNoShape">
              <a:avLst/>
            </a:prstTxWarp>
          </a:bodyPr>
          <a:lstStyle>
            <a:lvl1pPr algn="r" defTabSz="932415">
              <a:spcBef>
                <a:spcPct val="0"/>
              </a:spcBef>
              <a:defRPr sz="1200" smtClean="0"/>
            </a:lvl1pPr>
          </a:lstStyle>
          <a:p>
            <a:pPr>
              <a:defRPr/>
            </a:pPr>
            <a:fld id="{B521704A-D1DF-485C-B173-B5BBD5DDB5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55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96980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082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79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2863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72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02146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1959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4058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65760" y="1463040"/>
            <a:ext cx="8412480" cy="4937760"/>
          </a:xfrm>
        </p:spPr>
        <p:txBody>
          <a:bodyPr/>
          <a:lstStyle>
            <a:lvl1pPr marL="285750" marR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688975" marR="0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2pPr>
            <a:lvl3pPr marL="1027113" marR="0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marR="0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285750" marR="0" lvl="0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688975" marR="0" lvl="1" indent="-282575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1027113" marR="0" lvl="2" indent="-2238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C2D83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1600200" marR="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tabLst/>
              <a:defRPr/>
            </a:pPr>
            <a:r>
              <a:rPr kumimoji="0" lang="en-US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Trebuchet MS" panose="020B0603020202020204" pitchFamily="34" charset="0"/>
              </a:defRPr>
            </a:lvl1pPr>
          </a:lstStyle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3704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569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2338" y="6494463"/>
            <a:ext cx="4764087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 382 Microcontroller Programming – Fall 2007 – Slide #</a:t>
            </a:r>
            <a:fld id="{28889C48-89AD-4887-A779-AFCE75A852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516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2192338" y="6494463"/>
            <a:ext cx="4764087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EE 382 Microcontroller Programming – Fall 2007 – Slide #</a:t>
            </a:r>
            <a:fld id="{6409C543-53D8-46CD-B3EE-6497E95712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1839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666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8220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175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744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531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5760" y="1463040"/>
            <a:ext cx="8412480" cy="4937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182880"/>
            <a:ext cx="7040880" cy="1097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121348" name="Line 4"/>
          <p:cNvSpPr>
            <a:spLocks noChangeShapeType="1"/>
          </p:cNvSpPr>
          <p:nvPr/>
        </p:nvSpPr>
        <p:spPr bwMode="auto">
          <a:xfrm>
            <a:off x="382588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49" name="Line 5"/>
          <p:cNvSpPr>
            <a:spLocks noChangeShapeType="1"/>
          </p:cNvSpPr>
          <p:nvPr/>
        </p:nvSpPr>
        <p:spPr bwMode="auto">
          <a:xfrm>
            <a:off x="384175" y="141605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121351" name="Text Box 7"/>
          <p:cNvSpPr txBox="1">
            <a:spLocks noChangeArrowheads="1"/>
          </p:cNvSpPr>
          <p:nvPr/>
        </p:nvSpPr>
        <p:spPr bwMode="auto">
          <a:xfrm>
            <a:off x="1296988" y="6521455"/>
            <a:ext cx="65532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defRPr/>
            </a:pPr>
            <a:r>
              <a:rPr lang="en-US" sz="1400" b="1" i="1" dirty="0">
                <a:solidFill>
                  <a:srgbClr val="FFFFFF">
                    <a:lumMod val="65000"/>
                  </a:srgbClr>
                </a:solidFill>
                <a:latin typeface="Trebuchet MS" panose="020B0603020202020204" pitchFamily="34" charset="0"/>
              </a:rPr>
              <a:t>I n t e g r i t y  -  S e r v i c e  -  E x c e l l e n c e</a:t>
            </a:r>
          </a:p>
        </p:txBody>
      </p:sp>
      <p:sp>
        <p:nvSpPr>
          <p:cNvPr id="8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pPr>
              <a:spcBef>
                <a:spcPct val="0"/>
              </a:spcBef>
              <a:defRPr/>
            </a:pPr>
            <a:fld id="{D7580031-58D8-4E1D-BF97-18519902E6F9}" type="slidenum">
              <a:rPr lang="en-US" sz="1400" smtClean="0">
                <a:solidFill>
                  <a:srgbClr val="000000"/>
                </a:solidFill>
                <a:latin typeface="Arial" charset="0"/>
              </a:rPr>
              <a:pPr>
                <a:spcBef>
                  <a:spcPct val="0"/>
                </a:spcBef>
                <a:defRPr/>
              </a:pPr>
              <a:t>‹#›</a:t>
            </a:fld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2050" name="Picture 2" descr="C:\Users\Ashley.Murphy\Desktop\USAFA%20Logo%20v%203%20line%20CMYK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599" y="76200"/>
            <a:ext cx="1065031" cy="12138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4159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79" r:id="rId3"/>
    <p:sldLayoutId id="2147483680" r:id="rId4"/>
  </p:sldLayoutIdLst>
  <p:transition spd="med"/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Trebuchet MS" panose="020B0603020202020204" pitchFamily="34" charset="0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0C2D83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Trebuchet MS" panose="020B0603020202020204" pitchFamily="34" charset="0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Trebuchet MS" panose="020B0603020202020204" pitchFamily="34" charset="0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0C2D83"/>
        </a:buClr>
        <a:buSzPct val="80000"/>
        <a:buFont typeface="Wingdings" pitchFamily="2" charset="2"/>
        <a:buChar char="n"/>
        <a:defRPr sz="1800" b="1">
          <a:solidFill>
            <a:schemeClr val="tx1"/>
          </a:solidFill>
          <a:latin typeface="Trebuchet MS" panose="020B0603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1600" b="1">
          <a:solidFill>
            <a:schemeClr val="tx1"/>
          </a:solidFill>
          <a:latin typeface="Trebuchet MS" panose="020B0603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513E8-165F-4932-9E2D-FD497CB9A4FD}" type="datetimeFigureOut">
              <a:rPr lang="en-US" smtClean="0"/>
              <a:t>10/3/2018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52FCF-D44D-4D06-AC89-29A3B60A18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84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  <p:sldLayoutId id="2147483675" r:id="rId8"/>
    <p:sldLayoutId id="2147483676" r:id="rId9"/>
    <p:sldLayoutId id="2147483677" r:id="rId10"/>
    <p:sldLayoutId id="214748367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4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8" name="Rectangle 13"/>
          <p:cNvSpPr txBox="1">
            <a:spLocks noChangeArrowheads="1"/>
          </p:cNvSpPr>
          <p:nvPr/>
        </p:nvSpPr>
        <p:spPr bwMode="auto">
          <a:xfrm>
            <a:off x="4267200" y="2347023"/>
            <a:ext cx="4317195" cy="2281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0C2D8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2pPr>
            <a:lvl3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3pPr>
            <a:lvl4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4pPr>
            <a:lvl5pPr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5pPr>
            <a:lvl6pPr marL="4572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6pPr>
            <a:lvl7pPr marL="9144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7pPr>
            <a:lvl8pPr marL="13716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8pPr>
            <a:lvl9pPr marL="1828800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0C2D83"/>
                </a:solidFill>
                <a:latin typeface="Arial" charset="0"/>
              </a:defRPr>
            </a:lvl9pPr>
          </a:lstStyle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ECE382</a:t>
            </a:r>
          </a:p>
          <a:p>
            <a:pPr algn="ctr"/>
            <a:r>
              <a:rPr lang="en-US" kern="0" dirty="0" smtClean="0">
                <a:effectLst/>
                <a:latin typeface="Trebuchet MS" panose="020B0603020202020204" pitchFamily="34" charset="0"/>
              </a:rPr>
              <a:t>Lesson 20</a:t>
            </a:r>
            <a:endParaRPr lang="en-US" kern="0" dirty="0">
              <a:effectLst/>
              <a:latin typeface="Trebuchet MS" panose="020B0603020202020204" pitchFamily="34" charset="0"/>
            </a:endParaRPr>
          </a:p>
        </p:txBody>
      </p:sp>
      <p:sp>
        <p:nvSpPr>
          <p:cNvPr id="6" name="Slide Number Placeholder 21"/>
          <p:cNvSpPr txBox="1">
            <a:spLocks/>
          </p:cNvSpPr>
          <p:nvPr/>
        </p:nvSpPr>
        <p:spPr>
          <a:xfrm>
            <a:off x="8551333" y="6521450"/>
            <a:ext cx="592667" cy="3365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4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>
              <a:defRPr/>
            </a:pPr>
            <a:fld id="{D7580031-58D8-4E1D-BF97-18519902E6F9}" type="slidenum">
              <a:rPr lang="en-US" smtClean="0">
                <a:solidFill>
                  <a:srgbClr val="000000"/>
                </a:solidFill>
                <a:latin typeface="Trebuchet MS" panose="020B0603020202020204" pitchFamily="34" charset="0"/>
              </a:rPr>
              <a:pPr algn="ctr">
                <a:defRPr/>
              </a:pPr>
              <a:t>1</a:t>
            </a:fld>
            <a:endParaRPr lang="en-US" dirty="0">
              <a:solidFill>
                <a:srgbClr val="000000"/>
              </a:solidFill>
              <a:latin typeface="Trebuchet MS" panose="020B0603020202020204" pitchFamily="34" charset="0"/>
            </a:endParaRPr>
          </a:p>
        </p:txBody>
      </p:sp>
      <p:sp>
        <p:nvSpPr>
          <p:cNvPr id="5" name="Line 14"/>
          <p:cNvSpPr>
            <a:spLocks noChangeShapeType="1"/>
          </p:cNvSpPr>
          <p:nvPr/>
        </p:nvSpPr>
        <p:spPr bwMode="auto">
          <a:xfrm>
            <a:off x="382200" y="6316000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7" name="Line 14"/>
          <p:cNvSpPr>
            <a:spLocks noChangeShapeType="1"/>
          </p:cNvSpPr>
          <p:nvPr/>
        </p:nvSpPr>
        <p:spPr bwMode="auto">
          <a:xfrm>
            <a:off x="382200" y="1567588"/>
            <a:ext cx="8382000" cy="0"/>
          </a:xfrm>
          <a:prstGeom prst="line">
            <a:avLst/>
          </a:prstGeom>
          <a:noFill/>
          <a:ln w="57150">
            <a:solidFill>
              <a:schemeClr val="bg1">
                <a:lumMod val="65000"/>
              </a:schemeClr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spcBef>
                <a:spcPct val="0"/>
              </a:spcBef>
              <a:defRPr/>
            </a:pPr>
            <a:endParaRPr lang="en-US" sz="1400" dirty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5584610" y="4743731"/>
            <a:ext cx="3083514" cy="1489075"/>
          </a:xfrm>
        </p:spPr>
        <p:txBody>
          <a:bodyPr anchor="ctr"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endParaRPr lang="en-US" dirty="0"/>
          </a:p>
        </p:txBody>
      </p:sp>
      <p:pic>
        <p:nvPicPr>
          <p:cNvPr id="1026" name="Picture 2" descr="https://sharepoint.usafa.edu/hq/CM/Shared%20Documents/Logo/USAFA%20Logo%20v%203%20line%20CMYK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12" y="2281515"/>
            <a:ext cx="2973096" cy="33897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436029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/>
              <a:t>#include &lt;</a:t>
            </a:r>
            <a:r>
              <a:rPr lang="en-US" b="1" dirty="0" err="1" smtClean="0"/>
              <a:t>stdbool.h</a:t>
            </a:r>
            <a:r>
              <a:rPr lang="en-US" b="1" dirty="0" smtClean="0"/>
              <a:t>&gt; </a:t>
            </a:r>
            <a:r>
              <a:rPr lang="en-US" dirty="0" smtClean="0"/>
              <a:t>defines </a:t>
            </a:r>
            <a:r>
              <a:rPr lang="en-US" dirty="0" err="1" smtClean="0"/>
              <a:t>booleans</a:t>
            </a:r>
            <a:endParaRPr lang="en-US" dirty="0" smtClean="0"/>
          </a:p>
          <a:p>
            <a:pPr lvl="1"/>
            <a:r>
              <a:rPr lang="en-US" dirty="0" smtClean="0"/>
              <a:t>true = 1</a:t>
            </a:r>
          </a:p>
          <a:p>
            <a:pPr lvl="1"/>
            <a:r>
              <a:rPr lang="en-US" dirty="0" smtClean="0"/>
              <a:t>false = 0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bool</a:t>
            </a:r>
            <a:r>
              <a:rPr lang="en-US" dirty="0" smtClean="0"/>
              <a:t> is a valid data type</a:t>
            </a:r>
          </a:p>
          <a:p>
            <a:endParaRPr lang="en-US" dirty="0" smtClean="0"/>
          </a:p>
          <a:p>
            <a:r>
              <a:rPr lang="en-US" b="1" dirty="0" smtClean="0"/>
              <a:t>#include &lt;</a:t>
            </a:r>
            <a:r>
              <a:rPr lang="en-US" b="1" dirty="0" err="1" smtClean="0"/>
              <a:t>math.h</a:t>
            </a:r>
            <a:r>
              <a:rPr lang="en-US" b="1" dirty="0" smtClean="0"/>
              <a:t>&gt; </a:t>
            </a:r>
            <a:r>
              <a:rPr lang="en-US" dirty="0" smtClean="0"/>
              <a:t>defines things like:</a:t>
            </a:r>
          </a:p>
          <a:p>
            <a:pPr lvl="1"/>
            <a:r>
              <a:rPr lang="en-US" dirty="0"/>
              <a:t>#define	M_PI	</a:t>
            </a:r>
            <a:r>
              <a:rPr lang="en-US" dirty="0" smtClean="0"/>
              <a:t>   3.14159265358979323846 </a:t>
            </a:r>
            <a:r>
              <a:rPr lang="en-US" dirty="0">
                <a:solidFill>
                  <a:srgbClr val="00B050"/>
                </a:solidFill>
              </a:rPr>
              <a:t>/* pi */</a:t>
            </a:r>
            <a:endParaRPr lang="en-US" dirty="0" smtClean="0">
              <a:solidFill>
                <a:srgbClr val="00B050"/>
              </a:solidFill>
            </a:endParaRPr>
          </a:p>
          <a:p>
            <a:pPr lvl="1"/>
            <a:r>
              <a:rPr lang="en-US" dirty="0"/>
              <a:t>#define	</a:t>
            </a:r>
            <a:r>
              <a:rPr lang="en-US" dirty="0" smtClean="0"/>
              <a:t>M_PI_2  1.57079632679489661923 </a:t>
            </a:r>
            <a:r>
              <a:rPr lang="en-US" dirty="0">
                <a:solidFill>
                  <a:srgbClr val="00B050"/>
                </a:solidFill>
              </a:rPr>
              <a:t>/* pi/2 </a:t>
            </a:r>
            <a:r>
              <a:rPr lang="en-US" dirty="0" smtClean="0">
                <a:solidFill>
                  <a:srgbClr val="00B050"/>
                </a:solidFill>
              </a:rPr>
              <a:t>*/</a:t>
            </a:r>
          </a:p>
          <a:p>
            <a:pPr lvl="1"/>
            <a:r>
              <a:rPr lang="en-US" dirty="0" err="1" smtClean="0"/>
              <a:t>sqrtf</a:t>
            </a:r>
            <a:r>
              <a:rPr lang="en-US" dirty="0" smtClean="0"/>
              <a:t>()    square root float</a:t>
            </a:r>
          </a:p>
          <a:p>
            <a:pPr lvl="1"/>
            <a:r>
              <a:rPr lang="en-US" dirty="0" err="1" smtClean="0"/>
              <a:t>sqrt</a:t>
            </a:r>
            <a:r>
              <a:rPr lang="en-US" dirty="0" smtClean="0"/>
              <a:t>()     square root double (default)</a:t>
            </a:r>
          </a:p>
          <a:p>
            <a:pPr lvl="1"/>
            <a:r>
              <a:rPr lang="en-US" dirty="0" err="1" smtClean="0"/>
              <a:t>cosf</a:t>
            </a:r>
            <a:r>
              <a:rPr lang="en-US" dirty="0" smtClean="0"/>
              <a:t>()     cosine float</a:t>
            </a:r>
          </a:p>
          <a:p>
            <a:pPr lvl="1"/>
            <a:r>
              <a:rPr lang="en-US" dirty="0" smtClean="0"/>
              <a:t>cos()      cosine double (default)</a:t>
            </a:r>
          </a:p>
          <a:p>
            <a:pPr lvl="1"/>
            <a:r>
              <a:rPr lang="en-US" dirty="0" err="1" smtClean="0"/>
              <a:t>etc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537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 now you can write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#include &lt;msp430.h&gt; 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#include &lt;</a:t>
            </a:r>
            <a:r>
              <a:rPr lang="en-US" b="1" dirty="0" err="1">
                <a:solidFill>
                  <a:srgbClr val="0070C0"/>
                </a:solidFill>
              </a:rPr>
              <a:t>stdint.h</a:t>
            </a:r>
            <a:r>
              <a:rPr lang="en-US" b="1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</a:rPr>
              <a:t>#include &lt;</a:t>
            </a:r>
            <a:r>
              <a:rPr lang="en-US" b="1" dirty="0" err="1">
                <a:solidFill>
                  <a:srgbClr val="0070C0"/>
                </a:solidFill>
              </a:rPr>
              <a:t>stdbool.h</a:t>
            </a:r>
            <a:r>
              <a:rPr lang="en-US" b="1" dirty="0">
                <a:solidFill>
                  <a:srgbClr val="0070C0"/>
                </a:solidFill>
              </a:rPr>
              <a:t>&gt;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/*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 * </a:t>
            </a:r>
            <a:r>
              <a:rPr lang="en-US" dirty="0" err="1">
                <a:solidFill>
                  <a:srgbClr val="00B050"/>
                </a:solidFill>
              </a:rPr>
              <a:t>main.c</a:t>
            </a:r>
            <a:endParaRPr lang="en-US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 */</a:t>
            </a:r>
          </a:p>
          <a:p>
            <a:pPr marL="0" indent="0">
              <a:buNone/>
            </a:pPr>
            <a:r>
              <a:rPr lang="en-US" b="1" dirty="0" smtClean="0"/>
              <a:t>void main(void</a:t>
            </a:r>
            <a:r>
              <a:rPr lang="en-US" b="1" dirty="0"/>
              <a:t>) {</a:t>
            </a:r>
          </a:p>
          <a:p>
            <a:pPr marL="0" indent="0">
              <a:buNone/>
            </a:pPr>
            <a:r>
              <a:rPr lang="en-US" dirty="0"/>
              <a:t>    WDTCTL = WDTPW | WDTHOLD</a:t>
            </a:r>
            <a:r>
              <a:rPr lang="en-US" dirty="0" smtClean="0"/>
              <a:t>; </a:t>
            </a:r>
            <a:r>
              <a:rPr lang="en-US" dirty="0" smtClean="0">
                <a:solidFill>
                  <a:srgbClr val="00B050"/>
                </a:solidFill>
              </a:rPr>
              <a:t>// </a:t>
            </a:r>
            <a:r>
              <a:rPr lang="en-US" dirty="0">
                <a:solidFill>
                  <a:srgbClr val="00B050"/>
                </a:solidFill>
              </a:rPr>
              <a:t>Stop </a:t>
            </a:r>
            <a:r>
              <a:rPr lang="en-US" u="sng" dirty="0">
                <a:solidFill>
                  <a:srgbClr val="00B050"/>
                </a:solidFill>
              </a:rPr>
              <a:t>watchdog timer</a:t>
            </a:r>
          </a:p>
          <a:p>
            <a:pPr marL="0" indent="0">
              <a:buNone/>
            </a:pPr>
            <a:r>
              <a:rPr lang="en-US" dirty="0"/>
              <a:t>   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uint8_t </a:t>
            </a:r>
            <a:r>
              <a:rPr lang="en-US" dirty="0"/>
              <a:t>bob = 0;</a:t>
            </a:r>
          </a:p>
          <a:p>
            <a:pPr marL="0" indent="0">
              <a:buNone/>
            </a:pPr>
            <a:r>
              <a:rPr lang="en-US" dirty="0"/>
              <a:t>    bool run = true;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b="1" dirty="0"/>
              <a:t>while(run){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smtClean="0"/>
              <a:t>    bob </a:t>
            </a:r>
            <a:r>
              <a:rPr lang="en-US" dirty="0"/>
              <a:t>+= 1;</a:t>
            </a:r>
          </a:p>
          <a:p>
            <a:pPr marL="0" indent="0">
              <a:buNone/>
            </a:pPr>
            <a:r>
              <a:rPr lang="en-US" dirty="0"/>
              <a:t>    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 smtClean="0"/>
              <a:t>    while(true){;} </a:t>
            </a:r>
            <a:r>
              <a:rPr lang="en-US" b="1" dirty="0" smtClean="0">
                <a:solidFill>
                  <a:srgbClr val="00B050"/>
                </a:solidFill>
              </a:rPr>
              <a:t>// CPU trap</a:t>
            </a:r>
            <a:endParaRPr lang="en-US" b="1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00924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Volatile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52698" y="2649191"/>
            <a:ext cx="2286000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static </a:t>
            </a:r>
            <a:r>
              <a:rPr lang="en-US" sz="1800" dirty="0" err="1"/>
              <a:t>int</a:t>
            </a:r>
            <a:r>
              <a:rPr lang="en-US" sz="1800" dirty="0"/>
              <a:t> foo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/>
              <a:t>void bar(void) {</a:t>
            </a:r>
          </a:p>
          <a:p>
            <a:r>
              <a:rPr lang="en-US" sz="1800" dirty="0"/>
              <a:t>    foo = 0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/>
              <a:t>    while (foo != 255)</a:t>
            </a:r>
          </a:p>
          <a:p>
            <a:r>
              <a:rPr lang="en-US" sz="1800" dirty="0"/>
              <a:t>         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7" name="Rectangle 6"/>
          <p:cNvSpPr/>
          <p:nvPr/>
        </p:nvSpPr>
        <p:spPr>
          <a:xfrm>
            <a:off x="2878183" y="2639447"/>
            <a:ext cx="29043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void </a:t>
            </a:r>
            <a:r>
              <a:rPr lang="en-US" sz="1800" dirty="0" err="1"/>
              <a:t>bar_optimized</a:t>
            </a:r>
            <a:r>
              <a:rPr lang="en-US" sz="1800" dirty="0"/>
              <a:t>(void) {</a:t>
            </a:r>
          </a:p>
          <a:p>
            <a:r>
              <a:rPr lang="en-US" sz="1800" dirty="0"/>
              <a:t>    foo = 0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/>
              <a:t>    while (true)</a:t>
            </a:r>
          </a:p>
          <a:p>
            <a:r>
              <a:rPr lang="en-US" sz="1800" dirty="0"/>
              <a:t>         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8" name="Rectangle 7"/>
          <p:cNvSpPr/>
          <p:nvPr/>
        </p:nvSpPr>
        <p:spPr>
          <a:xfrm>
            <a:off x="5900753" y="2559724"/>
            <a:ext cx="2704011" cy="24468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static </a:t>
            </a:r>
            <a:r>
              <a:rPr lang="en-US" sz="1800" dirty="0">
                <a:solidFill>
                  <a:srgbClr val="FF0000"/>
                </a:solidFill>
              </a:rPr>
              <a:t>volatile</a:t>
            </a:r>
            <a:r>
              <a:rPr lang="en-US" sz="1800" dirty="0"/>
              <a:t> </a:t>
            </a:r>
            <a:r>
              <a:rPr lang="en-US" sz="1800" dirty="0" err="1"/>
              <a:t>int</a:t>
            </a:r>
            <a:r>
              <a:rPr lang="en-US" sz="1800" dirty="0"/>
              <a:t> foo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/>
              <a:t>void bar (void) {</a:t>
            </a:r>
          </a:p>
          <a:p>
            <a:r>
              <a:rPr lang="en-US" sz="1800" dirty="0"/>
              <a:t>    foo = 0</a:t>
            </a:r>
            <a:r>
              <a:rPr lang="en-US" sz="1800" dirty="0" smtClean="0"/>
              <a:t>;</a:t>
            </a:r>
            <a:endParaRPr lang="en-US" sz="1800" dirty="0"/>
          </a:p>
          <a:p>
            <a:r>
              <a:rPr lang="en-US" sz="1800" dirty="0"/>
              <a:t>    while (foo != 255)</a:t>
            </a:r>
          </a:p>
          <a:p>
            <a:r>
              <a:rPr lang="en-US" sz="1800" dirty="0"/>
              <a:t>        ;</a:t>
            </a:r>
          </a:p>
          <a:p>
            <a:r>
              <a:rPr lang="en-US" sz="1800" dirty="0"/>
              <a:t>}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91589" y="5181600"/>
            <a:ext cx="236873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If you program this, where foo is tied to a pin and polled for change</a:t>
            </a:r>
            <a:endParaRPr lang="en-US" sz="2000" dirty="0"/>
          </a:p>
        </p:txBody>
      </p:sp>
      <p:cxnSp>
        <p:nvCxnSpPr>
          <p:cNvPr id="11" name="Straight Connector 10"/>
          <p:cNvCxnSpPr/>
          <p:nvPr/>
        </p:nvCxnSpPr>
        <p:spPr bwMode="auto">
          <a:xfrm flipH="1">
            <a:off x="2717075" y="2443655"/>
            <a:ext cx="63575" cy="4070356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 flipH="1">
            <a:off x="5761068" y="2329489"/>
            <a:ext cx="20729" cy="4228065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16676" y="5096015"/>
            <a:ext cx="270836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 good compiler will optimize to this. Nothing changes foo, or so the compiler thinks.</a:t>
            </a:r>
            <a:endParaRPr lang="en-US" sz="2000" dirty="0"/>
          </a:p>
        </p:txBody>
      </p:sp>
      <p:sp>
        <p:nvSpPr>
          <p:cNvPr id="15" name="TextBox 14"/>
          <p:cNvSpPr txBox="1"/>
          <p:nvPr/>
        </p:nvSpPr>
        <p:spPr>
          <a:xfrm>
            <a:off x="5917475" y="5096015"/>
            <a:ext cx="30262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In order to tell the compiler, “hey, don’t change foo!”, declare it volatile.</a:t>
            </a:r>
            <a:endParaRPr lang="en-US" sz="2000" dirty="0"/>
          </a:p>
        </p:txBody>
      </p:sp>
      <p:sp>
        <p:nvSpPr>
          <p:cNvPr id="16" name="TextBox 15"/>
          <p:cNvSpPr txBox="1"/>
          <p:nvPr/>
        </p:nvSpPr>
        <p:spPr>
          <a:xfrm>
            <a:off x="725739" y="1621603"/>
            <a:ext cx="79509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Volatile</a:t>
            </a:r>
            <a:r>
              <a:rPr lang="en-US" sz="2000" dirty="0" smtClean="0"/>
              <a:t> is an important key word in embedded applications talking to memory mapped IO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83280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Constants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6222" y="1462534"/>
            <a:ext cx="8083562" cy="503523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/>
              <a:t>Preferred Constant </a:t>
            </a:r>
            <a:r>
              <a:rPr lang="en-US" sz="1400" b="1" dirty="0" smtClean="0"/>
              <a:t>Declaration</a:t>
            </a:r>
          </a:p>
          <a:p>
            <a:pPr marL="0" indent="0">
              <a:buNone/>
            </a:pPr>
            <a:r>
              <a:rPr lang="en-US" sz="1400" dirty="0"/>
              <a:t>The #define </a:t>
            </a:r>
            <a:r>
              <a:rPr lang="en-US" sz="1400" dirty="0" smtClean="0"/>
              <a:t>statement </a:t>
            </a:r>
            <a:r>
              <a:rPr lang="en-US" sz="1400" dirty="0"/>
              <a:t>is a pre-processor directive. </a:t>
            </a:r>
            <a:endParaRPr lang="en-US" sz="1400" dirty="0" smtClean="0"/>
          </a:p>
          <a:p>
            <a:pPr>
              <a:buFontTx/>
              <a:buChar char="-"/>
            </a:pPr>
            <a:r>
              <a:rPr lang="en-US" sz="1400" dirty="0" smtClean="0"/>
              <a:t>pre-processor </a:t>
            </a:r>
            <a:r>
              <a:rPr lang="en-US" sz="1400" dirty="0"/>
              <a:t>will </a:t>
            </a:r>
            <a:r>
              <a:rPr lang="en-US" sz="1400" dirty="0" smtClean="0"/>
              <a:t>“find-replace” </a:t>
            </a:r>
            <a:r>
              <a:rPr lang="en-US" sz="1400" dirty="0"/>
              <a:t>each instant </a:t>
            </a:r>
            <a:r>
              <a:rPr lang="en-US" sz="1400" dirty="0" smtClean="0"/>
              <a:t>… think copy/paste</a:t>
            </a:r>
          </a:p>
          <a:p>
            <a:pPr lvl="1">
              <a:buFontTx/>
              <a:buChar char="-"/>
            </a:pPr>
            <a:r>
              <a:rPr lang="en-US" sz="1000" dirty="0" smtClean="0">
                <a:solidFill>
                  <a:srgbClr val="FF0000"/>
                </a:solidFill>
              </a:rPr>
              <a:t>This is the source of a lot of errors!</a:t>
            </a:r>
          </a:p>
          <a:p>
            <a:pPr>
              <a:buFontTx/>
              <a:buChar char="-"/>
            </a:pPr>
            <a:r>
              <a:rPr lang="en-US" sz="1400" dirty="0" smtClean="0"/>
              <a:t>similar </a:t>
            </a:r>
            <a:r>
              <a:rPr lang="en-US" sz="1400" dirty="0"/>
              <a:t>to a .</a:t>
            </a:r>
            <a:r>
              <a:rPr lang="en-US" sz="1400" dirty="0" err="1"/>
              <a:t>equ</a:t>
            </a:r>
            <a:r>
              <a:rPr lang="en-US" sz="1400" dirty="0"/>
              <a:t> statement in assembly.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#define MY_CONST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some_value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#define SCREEN_WIDTH 640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#define SCREEN_HEIGHT 480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numPixels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0;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numPixels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SCREEN_WIDTH * SCREEN_HEIGHT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•Note: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There is no ';' or '=' in #define statements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•Note: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Variables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must be declared at the top of a block, and they are not initialized by default. A block is denoted by braces {}</a:t>
            </a:r>
          </a:p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•Note: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value can be binary (0b), octal (0), or hex (0x) by using prefixes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ight Brace 3"/>
          <p:cNvSpPr/>
          <p:nvPr/>
        </p:nvSpPr>
        <p:spPr bwMode="auto">
          <a:xfrm>
            <a:off x="3198076" y="3425554"/>
            <a:ext cx="217714" cy="653143"/>
          </a:xfrm>
          <a:prstGeom prst="rightBrace">
            <a:avLst/>
          </a:pr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414512" y="3336626"/>
            <a:ext cx="50248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Generally poor form, unless you are writing compilers or SW tools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6246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Constants vs Macros (#define)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62152" y="1615966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err="1"/>
              <a:t>c</a:t>
            </a:r>
            <a:r>
              <a:rPr lang="en-US" sz="1600" b="1" dirty="0" err="1" smtClean="0"/>
              <a:t>onst</a:t>
            </a:r>
            <a:endParaRPr lang="en-US" sz="1600" b="1" dirty="0" smtClean="0"/>
          </a:p>
          <a:p>
            <a:r>
              <a:rPr lang="en-US" sz="1600" dirty="0" smtClean="0"/>
              <a:t>Tells the compiler the variable (or pointer) can not be modified</a:t>
            </a:r>
          </a:p>
          <a:p>
            <a:r>
              <a:rPr lang="en-US" sz="1600" dirty="0"/>
              <a:t>P</a:t>
            </a:r>
            <a:r>
              <a:rPr lang="en-US" sz="1600" dirty="0" smtClean="0"/>
              <a:t>roperly </a:t>
            </a:r>
            <a:r>
              <a:rPr lang="en-US" sz="1600" dirty="0"/>
              <a:t>scoped / identifier clash issues handled </a:t>
            </a:r>
            <a:r>
              <a:rPr lang="en-US" sz="1600" dirty="0" smtClean="0"/>
              <a:t>nicely</a:t>
            </a:r>
          </a:p>
          <a:p>
            <a:r>
              <a:rPr lang="en-US" sz="1600" dirty="0" smtClean="0"/>
              <a:t>Depending on how it is used may not consume RAM</a:t>
            </a:r>
            <a:endParaRPr lang="en-US" sz="1600" dirty="0"/>
          </a:p>
          <a:p>
            <a:r>
              <a:rPr lang="en-US" sz="1600" dirty="0" smtClean="0"/>
              <a:t>The compiler can check you are using it correctly (i.e. data type) and throw a warning or error if you are not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40317" y="1615966"/>
            <a:ext cx="3810000" cy="4724400"/>
          </a:xfrm>
        </p:spPr>
        <p:txBody>
          <a:bodyPr/>
          <a:lstStyle/>
          <a:p>
            <a:pPr marL="0" indent="0">
              <a:buNone/>
            </a:pPr>
            <a:r>
              <a:rPr lang="en-US" sz="1600" b="1" dirty="0" smtClean="0"/>
              <a:t>#define</a:t>
            </a:r>
          </a:p>
          <a:p>
            <a:r>
              <a:rPr lang="en-US" sz="1600" dirty="0" smtClean="0"/>
              <a:t>It acts like a </a:t>
            </a:r>
            <a:r>
              <a:rPr lang="en-US" sz="1600" dirty="0" smtClean="0">
                <a:solidFill>
                  <a:schemeClr val="accent2"/>
                </a:solidFill>
              </a:rPr>
              <a:t>global copy/paste </a:t>
            </a:r>
            <a:r>
              <a:rPr lang="en-US" sz="1600" dirty="0" smtClean="0"/>
              <a:t>and can produce very difficult bugs to find</a:t>
            </a:r>
          </a:p>
          <a:p>
            <a:pPr lvl="1"/>
            <a:r>
              <a:rPr lang="en-US" sz="1200" dirty="0" smtClean="0"/>
              <a:t>Is this a problem? uint8_t == int16_t</a:t>
            </a:r>
          </a:p>
          <a:p>
            <a:r>
              <a:rPr lang="en-US" sz="1600" dirty="0" smtClean="0"/>
              <a:t>"</a:t>
            </a:r>
            <a:r>
              <a:rPr lang="en-US" sz="1600" dirty="0"/>
              <a:t>global" scope / more prone to conflicting usages, which can produce hard-to-resolve compilation issues and unexpected run-time results rather than sane error </a:t>
            </a:r>
            <a:r>
              <a:rPr lang="en-US" sz="1600" dirty="0" smtClean="0"/>
              <a:t>messages</a:t>
            </a:r>
          </a:p>
          <a:p>
            <a:r>
              <a:rPr lang="en-US" sz="1600" dirty="0" smtClean="0"/>
              <a:t>Compiler assumes it is </a:t>
            </a:r>
            <a:r>
              <a:rPr lang="en-US" sz="1600" dirty="0" err="1" smtClean="0"/>
              <a:t>untyped</a:t>
            </a:r>
            <a:r>
              <a:rPr lang="en-US" sz="1600" dirty="0" smtClean="0"/>
              <a:t> and some compilers will allow comparisons between defines and unsigned </a:t>
            </a:r>
            <a:r>
              <a:rPr lang="en-US" sz="1600" dirty="0" err="1" smtClean="0"/>
              <a:t>ints</a:t>
            </a:r>
            <a:r>
              <a:rPr lang="en-US" sz="1600" dirty="0" smtClean="0"/>
              <a:t> (which you may not want)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554007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8339" y="1446769"/>
            <a:ext cx="8625728" cy="503523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/>
              <a:t>Assignment, Arithmetic </a:t>
            </a:r>
            <a:r>
              <a:rPr lang="en-US" sz="1400" b="1" dirty="0" smtClean="0"/>
              <a:t>Operators</a:t>
            </a: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char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, a, b;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variable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declaration, </a:t>
            </a:r>
            <a:r>
              <a:rPr lang="en-US" sz="1400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gcc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sets their value to 0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a;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assignment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 + b;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addition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 - b;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subtraction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 * b;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multiplication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 / b;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division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a % b;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modulus (remainder)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++;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increment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--;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decrement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+= a;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+ a</a:t>
            </a:r>
          </a:p>
          <a:p>
            <a:pPr marL="0" indent="0">
              <a:buNone/>
            </a:pP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-= a;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myVar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- a</a:t>
            </a:r>
          </a:p>
        </p:txBody>
      </p:sp>
    </p:spTree>
    <p:extLst>
      <p:ext uri="{BB962C8B-B14F-4D97-AF65-F5344CB8AC3E}">
        <p14:creationId xmlns:p14="http://schemas.microsoft.com/office/powerpoint/2010/main" val="22565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129" y="1485112"/>
            <a:ext cx="8868871" cy="5222045"/>
          </a:xfrm>
        </p:spPr>
        <p:txBody>
          <a:bodyPr/>
          <a:lstStyle/>
          <a:p>
            <a:pPr marL="0" indent="0">
              <a:buNone/>
            </a:pPr>
            <a:r>
              <a:rPr lang="en-US" sz="1200" b="1" dirty="0"/>
              <a:t>Relational </a:t>
            </a:r>
            <a:r>
              <a:rPr lang="en-US" sz="1200" b="1" dirty="0" smtClean="0"/>
              <a:t>Operators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((a &lt; 10) &amp;&amp; (a &gt; 5)) </a:t>
            </a:r>
            <a:r>
              <a:rPr lang="en-US" sz="1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literally: if a is greater than 5 and less than 10, do whatever is in here</a:t>
            </a:r>
          </a:p>
          <a:p>
            <a:pPr marL="0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practically: if a is between 5 and 10, do whatever is in here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200" b="1" dirty="0">
                <a:latin typeface="Courier New" pitchFamily="49" charset="0"/>
                <a:cs typeface="Courier New" pitchFamily="49" charset="0"/>
              </a:rPr>
              <a:t>•Note: </a:t>
            </a:r>
            <a:r>
              <a:rPr lang="en-US" sz="12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 C, "false" is 0, while any non-zero value is considered true.</a:t>
            </a: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8942332"/>
              </p:ext>
            </p:extLst>
          </p:nvPr>
        </p:nvGraphicFramePr>
        <p:xfrm>
          <a:off x="3013236" y="1762078"/>
          <a:ext cx="3570611" cy="3017520"/>
        </p:xfrm>
        <a:graphic>
          <a:graphicData uri="http://schemas.openxmlformats.org/drawingml/2006/table">
            <a:tbl>
              <a:tblPr/>
              <a:tblGrid>
                <a:gridCol w="1102540"/>
                <a:gridCol w="2468071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Operator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&lt;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less than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&lt;=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less than or equal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greater than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&gt;=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greater than or equal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==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equal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!=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/>
                        <a:t>not equal to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&amp;&amp;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/>
                        <a:t>logical </a:t>
                      </a:r>
                      <a:r>
                        <a:rPr lang="en-US" sz="1600" dirty="0" smtClean="0"/>
                        <a:t>AND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| |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600" dirty="0" smtClean="0"/>
                        <a:t>logical OR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717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Operators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129" y="1462533"/>
            <a:ext cx="8868871" cy="50352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400" b="1" dirty="0"/>
              <a:t>Bit-wise Operators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int8_t a = 5;</a:t>
            </a: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b = 5;</a:t>
            </a: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 &amp;= ~BIT2;  </a:t>
            </a:r>
            <a:r>
              <a:rPr lang="en-US" sz="14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 = a &amp;&amp; ~BIT2</a:t>
            </a:r>
          </a:p>
          <a:p>
            <a:pPr marL="0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|= BIT2;  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b = b || BIT2</a:t>
            </a:r>
          </a:p>
          <a:p>
            <a:pPr marL="0" indent="0">
              <a:buNone/>
            </a:pPr>
            <a:endParaRPr lang="en-US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414813"/>
              </p:ext>
            </p:extLst>
          </p:nvPr>
        </p:nvGraphicFramePr>
        <p:xfrm>
          <a:off x="4621528" y="2451394"/>
          <a:ext cx="4104685" cy="2560320"/>
        </p:xfrm>
        <a:graphic>
          <a:graphicData uri="http://schemas.openxmlformats.org/drawingml/2006/table">
            <a:tbl>
              <a:tblPr/>
              <a:tblGrid>
                <a:gridCol w="1798455"/>
                <a:gridCol w="230623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Operator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&amp;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AND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|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^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XOR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~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One's Complement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&gt;&gt;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Bit-shift right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&lt;&lt;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Bit-shift left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237593" y="3920741"/>
            <a:ext cx="2143536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Remember: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BIT2: 00000100</a:t>
            </a:r>
          </a:p>
          <a:p>
            <a:r>
              <a:rPr lang="en-US" sz="2000" dirty="0" smtClean="0"/>
              <a:t>  ~BIT2: 11111011</a:t>
            </a:r>
          </a:p>
        </p:txBody>
      </p:sp>
    </p:spTree>
    <p:extLst>
      <p:ext uri="{BB962C8B-B14F-4D97-AF65-F5344CB8AC3E}">
        <p14:creationId xmlns:p14="http://schemas.microsoft.com/office/powerpoint/2010/main" val="80955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BIS and BIC in C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400952" y="3119227"/>
            <a:ext cx="2604496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BIC in C</a:t>
            </a:r>
          </a:p>
          <a:p>
            <a:r>
              <a:rPr lang="en-US" sz="2000" dirty="0" smtClean="0"/>
              <a:t>  BIT2: 00000100</a:t>
            </a:r>
          </a:p>
          <a:p>
            <a:r>
              <a:rPr lang="en-US" sz="2000" dirty="0" smtClean="0"/>
              <a:t>~BIT2: 11111011</a:t>
            </a:r>
          </a:p>
          <a:p>
            <a:endParaRPr lang="en-US" sz="2000" dirty="0"/>
          </a:p>
          <a:p>
            <a:r>
              <a:rPr lang="en-US" sz="2000" dirty="0" smtClean="0"/>
              <a:t>a &amp; ~BIT2:   00000101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    AND  11111011</a:t>
            </a:r>
            <a:endParaRPr lang="en-US" sz="2000" dirty="0"/>
          </a:p>
          <a:p>
            <a:r>
              <a:rPr lang="en-US" sz="2000" dirty="0" smtClean="0"/>
              <a:t>                     00000001</a:t>
            </a:r>
            <a:endParaRPr lang="en-US" sz="2000" dirty="0"/>
          </a:p>
        </p:txBody>
      </p:sp>
      <p:sp>
        <p:nvSpPr>
          <p:cNvPr id="5" name="Rectangle 4"/>
          <p:cNvSpPr/>
          <p:nvPr/>
        </p:nvSpPr>
        <p:spPr>
          <a:xfrm>
            <a:off x="300564" y="1476419"/>
            <a:ext cx="4572000" cy="144655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a = 5;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uint8_t b = 5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6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a &amp;= ~BIT2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clear bit 2</a:t>
            </a: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16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|= </a:t>
            </a:r>
            <a:r>
              <a:rPr lang="en-US" sz="16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BIT1;   </a:t>
            </a:r>
            <a:r>
              <a:rPr lang="en-US" sz="16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set bit 1</a:t>
            </a:r>
            <a:endParaRPr lang="en-US" sz="16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6" name="Straight Connector 5"/>
          <p:cNvCxnSpPr/>
          <p:nvPr/>
        </p:nvCxnSpPr>
        <p:spPr bwMode="auto">
          <a:xfrm flipV="1">
            <a:off x="2038077" y="5856888"/>
            <a:ext cx="2067514" cy="7883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" name="TextBox 6"/>
          <p:cNvSpPr txBox="1"/>
          <p:nvPr/>
        </p:nvSpPr>
        <p:spPr>
          <a:xfrm>
            <a:off x="5239426" y="3119227"/>
            <a:ext cx="240161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B050"/>
                </a:solidFill>
              </a:rPr>
              <a:t>BIS in C</a:t>
            </a:r>
          </a:p>
          <a:p>
            <a:r>
              <a:rPr lang="en-US" sz="2000" dirty="0" smtClean="0"/>
              <a:t>b | BIT1:   00000101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       OR    00000010</a:t>
            </a:r>
            <a:endParaRPr lang="en-US" sz="2000" dirty="0"/>
          </a:p>
          <a:p>
            <a:r>
              <a:rPr lang="en-US" sz="2000" dirty="0"/>
              <a:t>               </a:t>
            </a:r>
            <a:r>
              <a:rPr lang="en-US" sz="2000" dirty="0" smtClean="0"/>
              <a:t>   00000111</a:t>
            </a:r>
            <a:endParaRPr lang="en-US" sz="2000" dirty="0"/>
          </a:p>
        </p:txBody>
      </p:sp>
      <p:cxnSp>
        <p:nvCxnSpPr>
          <p:cNvPr id="8" name="Straight Connector 7"/>
          <p:cNvCxnSpPr/>
          <p:nvPr/>
        </p:nvCxnSpPr>
        <p:spPr bwMode="auto">
          <a:xfrm flipV="1">
            <a:off x="5862561" y="4448502"/>
            <a:ext cx="2067514" cy="7883"/>
          </a:xfrm>
          <a:prstGeom prst="line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4373605" y="1599529"/>
            <a:ext cx="44960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Instead of number, these could be ports or registers that we are setting/clearing bits 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25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If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487" y="1543594"/>
            <a:ext cx="8868871" cy="5035231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(logical expression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statements;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1400" b="1" dirty="0" smtClean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if (logical expression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statements;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...</a:t>
            </a: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else{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statements;</a:t>
            </a: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Example: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(temp &lt; MIN_TEMP)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flag = TOO_LOW;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 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if (temp &gt; MAX_TEMP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flag = TOO_HIGH;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else{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flag = JUST_RIGHT;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8132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/>
            <a:r>
              <a:rPr lang="en-US" sz="2800" b="1" dirty="0" smtClean="0"/>
              <a:t>Lesson Outline</a:t>
            </a:r>
            <a:endParaRPr lang="en-US" sz="2800" b="1" dirty="0" smtClean="0">
              <a:solidFill>
                <a:srgbClr val="0070C0"/>
              </a:solidFill>
            </a:endParaRP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70C0"/>
                </a:solidFill>
              </a:rPr>
              <a:t>Intro to C</a:t>
            </a:r>
          </a:p>
          <a:p>
            <a:pPr marL="800100" lvl="1" indent="-342900" algn="l">
              <a:buFont typeface="Arial" panose="020B0604020202020204" pitchFamily="34" charset="0"/>
              <a:buChar char="•"/>
            </a:pPr>
            <a:r>
              <a:rPr lang="en-US" sz="2000" dirty="0" smtClean="0">
                <a:solidFill>
                  <a:srgbClr val="0070C0"/>
                </a:solidFill>
              </a:rPr>
              <a:t>Program </a:t>
            </a:r>
            <a:r>
              <a:rPr lang="en-US" sz="2000" smtClean="0">
                <a:solidFill>
                  <a:srgbClr val="0070C0"/>
                </a:solidFill>
              </a:rPr>
              <a:t>flow control</a:t>
            </a:r>
            <a:endParaRPr lang="en-US" sz="2000" dirty="0" smtClean="0">
              <a:solidFill>
                <a:srgbClr val="0070C0"/>
              </a:solidFill>
            </a:endParaRPr>
          </a:p>
          <a:p>
            <a:pPr algn="l"/>
            <a:endParaRPr lang="en-US" sz="2400" dirty="0" smtClean="0"/>
          </a:p>
        </p:txBody>
      </p:sp>
      <p:sp>
        <p:nvSpPr>
          <p:cNvPr id="4" name="Rectangle 3"/>
          <p:cNvSpPr/>
          <p:nvPr/>
        </p:nvSpPr>
        <p:spPr>
          <a:xfrm>
            <a:off x="1053464" y="5044470"/>
            <a:ext cx="739521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Christ, people. Learn C, instead of just stringing random characters together until it compiles (with warnings).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199" y="1624995"/>
            <a:ext cx="3419475" cy="341947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053464" y="5904458"/>
            <a:ext cx="37242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https://en.wikiquote.org/wiki/Linus_Torvalds</a:t>
            </a:r>
          </a:p>
        </p:txBody>
      </p:sp>
    </p:spTree>
    <p:extLst>
      <p:ext uri="{BB962C8B-B14F-4D97-AF65-F5344CB8AC3E}">
        <p14:creationId xmlns:p14="http://schemas.microsoft.com/office/powerpoint/2010/main" val="40016336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Switch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129" y="1535573"/>
            <a:ext cx="8868871" cy="5035231"/>
          </a:xfrm>
        </p:spPr>
        <p:txBody>
          <a:bodyPr>
            <a:normAutofit fontScale="92500" lnSpcReduction="10000"/>
          </a:bodyPr>
          <a:lstStyle/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switch (value</a:t>
            </a: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case constant-expression1: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statements;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case constant-expression2: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statements;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default: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// gets executed if no other case hits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statements;</a:t>
            </a:r>
          </a:p>
          <a:p>
            <a:pPr marL="400050" lvl="1" indent="0">
              <a:buNone/>
            </a:pPr>
            <a:r>
              <a:rPr lang="en-US" sz="12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 marL="400050" lvl="1" indent="0">
              <a:buNone/>
            </a:pPr>
            <a:r>
              <a:rPr lang="en-US" sz="12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Example: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switch (GAME_STATE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case MENU: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displayMenu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case PLAYING: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updateState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case LOST: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displayLost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();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break;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05739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For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67" y="1504180"/>
            <a:ext cx="8868871" cy="5035231"/>
          </a:xfrm>
        </p:spPr>
        <p:txBody>
          <a:bodyPr/>
          <a:lstStyle/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for (initial; continue; increment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){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statements;</a:t>
            </a: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en-US" sz="1800" dirty="0">
                <a:solidFill>
                  <a:srgbClr val="0070C0"/>
                </a:solidFill>
              </a:rPr>
              <a:t>initial </a:t>
            </a:r>
            <a:r>
              <a:rPr lang="en-US" sz="1800" dirty="0" smtClean="0"/>
              <a:t>– initializes variable to the starting value</a:t>
            </a:r>
            <a:endParaRPr lang="en-US" sz="1800" dirty="0"/>
          </a:p>
          <a:p>
            <a:r>
              <a:rPr lang="en-US" sz="1800" dirty="0">
                <a:solidFill>
                  <a:srgbClr val="0070C0"/>
                </a:solidFill>
              </a:rPr>
              <a:t>continue</a:t>
            </a:r>
            <a:r>
              <a:rPr lang="en-US" sz="1800" dirty="0"/>
              <a:t> </a:t>
            </a:r>
            <a:r>
              <a:rPr lang="en-US" sz="1800" dirty="0" smtClean="0"/>
              <a:t>– continues looping while condition is true</a:t>
            </a:r>
            <a:endParaRPr lang="en-US" sz="1800" dirty="0"/>
          </a:p>
          <a:p>
            <a:r>
              <a:rPr lang="en-US" sz="1800" dirty="0">
                <a:solidFill>
                  <a:srgbClr val="0070C0"/>
                </a:solidFill>
              </a:rPr>
              <a:t>increment</a:t>
            </a:r>
            <a:r>
              <a:rPr lang="en-US" sz="1800" dirty="0"/>
              <a:t> - </a:t>
            </a:r>
            <a:r>
              <a:rPr lang="en-US" sz="1800" dirty="0" smtClean="0"/>
              <a:t>usually </a:t>
            </a:r>
            <a:r>
              <a:rPr lang="en-US" sz="1800" dirty="0"/>
              <a:t>used to increment / decrement a </a:t>
            </a:r>
            <a:r>
              <a:rPr lang="en-US" sz="1800" dirty="0" smtClean="0"/>
              <a:t>variable</a:t>
            </a:r>
            <a:endParaRPr lang="en-US" sz="1800" dirty="0"/>
          </a:p>
          <a:p>
            <a:pPr marL="0" indent="0">
              <a:buNone/>
            </a:pPr>
            <a:endParaRPr lang="en-US" sz="1800" b="1" dirty="0" smtClean="0"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Example:</a:t>
            </a:r>
          </a:p>
          <a:p>
            <a:pPr marL="400050" lvl="1" indent="0">
              <a:buNone/>
            </a:pPr>
            <a:endParaRPr lang="nn-NO" sz="1400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nn-NO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nn-NO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nt sum = 0;  </a:t>
            </a:r>
            <a:r>
              <a:rPr lang="nn-NO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good form to ALWAYS initialize your variables</a:t>
            </a:r>
          </a:p>
          <a:p>
            <a:pPr marL="400050" lvl="1" indent="0">
              <a:buNone/>
            </a:pPr>
            <a:r>
              <a:rPr lang="nn-NO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for (int i </a:t>
            </a:r>
            <a:r>
              <a:rPr lang="nn-NO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= 1; i &lt;= 20; i</a:t>
            </a:r>
            <a:r>
              <a:rPr lang="nn-NO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++){</a:t>
            </a:r>
            <a:endParaRPr lang="nn-NO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nn-NO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sum += i;</a:t>
            </a:r>
          </a:p>
          <a:p>
            <a:pPr marL="400050" lvl="1" indent="0">
              <a:buNone/>
            </a:pPr>
            <a:r>
              <a:rPr lang="nn-NO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4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While / Do While Loop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129" y="1464766"/>
            <a:ext cx="8868871" cy="5035231"/>
          </a:xfrm>
        </p:spPr>
        <p:txBody>
          <a:bodyPr>
            <a:normAutofit lnSpcReduction="10000"/>
          </a:bodyPr>
          <a:lstStyle/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while (condition) {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statements;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  <a:p>
            <a:pPr marL="400050" lvl="1" indent="0">
              <a:buNone/>
            </a:pPr>
            <a:r>
              <a:rPr lang="en-US" sz="1400" i="1" dirty="0" smtClean="0"/>
              <a:t>		do </a:t>
            </a:r>
            <a:r>
              <a:rPr lang="en-US" sz="1400" i="1" dirty="0"/>
              <a:t>while</a:t>
            </a:r>
            <a:r>
              <a:rPr lang="en-US" sz="1400" dirty="0"/>
              <a:t> is guaranteed to be executed once, </a:t>
            </a:r>
            <a:r>
              <a:rPr lang="en-US" sz="1400" i="1" dirty="0"/>
              <a:t>while</a:t>
            </a:r>
            <a:r>
              <a:rPr lang="en-US" sz="1400" dirty="0"/>
              <a:t> isn't.</a:t>
            </a:r>
            <a:endParaRPr lang="en-US" sz="1400" b="1" dirty="0"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statements;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 while (condition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);</a:t>
            </a:r>
          </a:p>
          <a:p>
            <a:pPr marL="0" indent="0">
              <a:buNone/>
            </a:pPr>
            <a:endParaRPr lang="en-US" sz="1800" i="1" dirty="0" smtClean="0"/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Example: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5;</a:t>
            </a:r>
          </a:p>
          <a:p>
            <a:pPr marL="400050" lvl="1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&lt; 10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){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++;}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do {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++;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 while 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&lt; 10);</a:t>
            </a:r>
          </a:p>
          <a:p>
            <a:pPr marL="400050" lvl="1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final value of </a:t>
            </a:r>
            <a:r>
              <a:rPr lang="en-US" sz="14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is 11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4580709" y="5138057"/>
            <a:ext cx="1994263" cy="83099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sym typeface="Wingdings" pitchFamily="2" charset="2"/>
              </a:rPr>
              <a:t>Will execute at least once!</a:t>
            </a:r>
          </a:p>
        </p:txBody>
      </p:sp>
      <p:sp>
        <p:nvSpPr>
          <p:cNvPr id="7" name="Left Arrow 6"/>
          <p:cNvSpPr/>
          <p:nvPr/>
        </p:nvSpPr>
        <p:spPr bwMode="auto">
          <a:xfrm>
            <a:off x="2981559" y="5246576"/>
            <a:ext cx="1454331" cy="409303"/>
          </a:xfrm>
          <a:prstGeom prst="lef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8" name="Left Arrow 7"/>
          <p:cNvSpPr/>
          <p:nvPr/>
        </p:nvSpPr>
        <p:spPr bwMode="auto">
          <a:xfrm>
            <a:off x="2981560" y="4402460"/>
            <a:ext cx="1454331" cy="409303"/>
          </a:xfrm>
          <a:prstGeom prst="leftArrow">
            <a:avLst/>
          </a:prstGeom>
          <a:solidFill>
            <a:schemeClr val="bg1">
              <a:lumMod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80709" y="3753122"/>
            <a:ext cx="40317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Is this valid? … yes! You could write your entire program on one line … but please don’t!!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507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Basic C Program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5129" y="1503490"/>
            <a:ext cx="8868871" cy="4801058"/>
          </a:xfrm>
        </p:spPr>
        <p:txBody>
          <a:bodyPr>
            <a:normAutofit fontScale="77500" lnSpcReduction="20000"/>
          </a:bodyPr>
          <a:lstStyle/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#include statements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#define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statements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global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variables &lt;- NOOOOOO!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void main(void)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Variable declarations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// Useful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code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while (1)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{;}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trap the CPU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800" i="1" dirty="0" smtClean="0"/>
          </a:p>
          <a:p>
            <a:pPr marL="0" indent="0">
              <a:buNone/>
            </a:pPr>
            <a:r>
              <a:rPr lang="en-US" sz="1800" b="1" dirty="0" smtClean="0">
                <a:latin typeface="Courier New" pitchFamily="49" charset="0"/>
                <a:cs typeface="Courier New" pitchFamily="49" charset="0"/>
              </a:rPr>
              <a:t>Example:</a:t>
            </a:r>
          </a:p>
          <a:p>
            <a:pPr marL="400050" lvl="1" indent="0">
              <a:buNone/>
            </a:pP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b="1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stdio.h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</a:p>
          <a:p>
            <a:pPr marL="400050" lvl="1" indent="0">
              <a:buNone/>
            </a:pPr>
            <a:r>
              <a:rPr lang="en-US" sz="1400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#include &lt;</a:t>
            </a:r>
            <a:r>
              <a:rPr lang="en-US" sz="1400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stdint.h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&gt;</a:t>
            </a:r>
            <a:endParaRPr lang="en-US" sz="14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dirty="0" err="1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const</a:t>
            </a:r>
            <a:r>
              <a:rPr lang="en-US" sz="1400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unint8_t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NUM_LOOPS = 23;</a:t>
            </a:r>
          </a:p>
          <a:p>
            <a:pPr marL="400050" lvl="1" indent="0">
              <a:buNone/>
            </a:pP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void main(void)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unsigned char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unsigned int summation = 0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for (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&lt;= NUM_LOOPS;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++)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{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    summation +=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  <a:endParaRPr lang="en-US" sz="1400" b="1" dirty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   while (1) </a:t>
            </a:r>
            <a:r>
              <a:rPr lang="en-US" sz="1400" b="1" dirty="0" smtClean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{;}      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trap the </a:t>
            </a:r>
            <a:r>
              <a:rPr lang="en-US" sz="14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CPU</a:t>
            </a: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003012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</a:t>
            </a:r>
            <a:r>
              <a:rPr lang="en-US" b="1" dirty="0" err="1" smtClean="0"/>
              <a:t>ain.c</a:t>
            </a:r>
            <a:r>
              <a:rPr lang="en-US" b="1" dirty="0" smtClean="0"/>
              <a:t> Documentation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4185" y="1519947"/>
            <a:ext cx="8868871" cy="4841440"/>
          </a:xfrm>
        </p:spPr>
        <p:txBody>
          <a:bodyPr/>
          <a:lstStyle/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/*--------------------------------------------------------------------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Name:&lt;Your </a:t>
            </a:r>
            <a:r>
              <a:rPr lang="en-US" sz="1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Name&gt;</a:t>
            </a:r>
          </a:p>
          <a:p>
            <a:pPr marL="400050" lvl="1" indent="0">
              <a:buNone/>
            </a:pPr>
            <a:r>
              <a:rPr lang="en-US" sz="1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1000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Lab#</a:t>
            </a:r>
            <a:r>
              <a:rPr lang="en-US" sz="1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and name&gt;</a:t>
            </a:r>
          </a:p>
          <a:p>
            <a:pPr marL="400050" lvl="1" indent="0">
              <a:buNone/>
            </a:pPr>
            <a:endParaRPr lang="en-US" sz="1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000" b="1" dirty="0" err="1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Purp:A</a:t>
            </a: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brief description of what this program does and 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the general solution strategy. </a:t>
            </a:r>
          </a:p>
          <a:p>
            <a:pPr marL="400050" lvl="1" indent="0">
              <a:buNone/>
            </a:pPr>
            <a:endParaRPr lang="en-US" sz="1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Doc:    &lt;list the names of the people who you helped&gt;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      &lt;list the names of the people who assisted you&gt;</a:t>
            </a:r>
          </a:p>
          <a:p>
            <a:pPr marL="400050" lvl="1" indent="0">
              <a:buNone/>
            </a:pPr>
            <a:endParaRPr lang="en-US" sz="1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Academic Integrity Statement: I certify that, while others may have 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assisted me in brain storming, debugging and validating this program, 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the program itself is my own work. I understand that submitting code 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which is the work of other individuals is a violation of the honor   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code.  I also understand that if I knowingly give my original work to </a:t>
            </a:r>
          </a:p>
          <a:p>
            <a:pPr marL="400050" lvl="1" indent="0">
              <a:buNone/>
            </a:pPr>
            <a:r>
              <a:rPr lang="en-US" sz="1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another individual is also a violation of the honor code. </a:t>
            </a:r>
          </a:p>
          <a:p>
            <a:pPr marL="400050" lvl="1" indent="0">
              <a:buNone/>
            </a:pPr>
            <a:r>
              <a:rPr lang="en-US" sz="1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-------------------------------------------------------------------------*/</a:t>
            </a:r>
            <a:endParaRPr lang="en-US" sz="1200" b="1" dirty="0" smtClean="0">
              <a:solidFill>
                <a:schemeClr val="accent2"/>
              </a:solidFill>
              <a:latin typeface="Courier New" pitchFamily="49" charset="0"/>
              <a:cs typeface="Courier New" pitchFamily="49" charset="0"/>
            </a:endParaRPr>
          </a:p>
          <a:p>
            <a:pPr marL="400050" lvl="1" indent="0">
              <a:buNone/>
            </a:pPr>
            <a:endParaRPr lang="en-US" sz="12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584434" y="5249918"/>
            <a:ext cx="6345622" cy="748862"/>
          </a:xfrm>
          <a:prstGeom prst="rect">
            <a:avLst/>
          </a:prstGeom>
          <a:solidFill>
            <a:schemeClr val="accent2"/>
          </a:solidFill>
          <a:ln w="12700" cap="flat" cmpd="sng" algn="ctr">
            <a:solidFill>
              <a:schemeClr val="accent6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 smtClean="0">
                <a:solidFill>
                  <a:schemeClr val="bg1"/>
                </a:solidFill>
                <a:latin typeface="Arial" charset="0"/>
              </a:rPr>
              <a:t>Remember to put the correct header on your code!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2401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363203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There be monsters ahead</a:t>
            </a:r>
            <a:endParaRPr lang="en-US" dirty="0"/>
          </a:p>
        </p:txBody>
      </p:sp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895" y="2191364"/>
            <a:ext cx="8671081" cy="33419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03947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Comments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1173" y="1699017"/>
            <a:ext cx="8083562" cy="2818013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Single line comment</a:t>
            </a: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 block comment that can span 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multiple lines */</a:t>
            </a: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1400" b="1" dirty="0" err="1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 = 0;  </a:t>
            </a: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 declaration</a:t>
            </a:r>
          </a:p>
          <a:p>
            <a:pPr marL="0" indent="0">
              <a:buNone/>
            </a:pPr>
            <a:endParaRPr lang="en-US" sz="14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/*************************************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** The previous variable was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 ** declared just as an example.</a:t>
            </a:r>
          </a:p>
          <a:p>
            <a:pPr marL="0" indent="0">
              <a:buNone/>
            </a:pPr>
            <a:r>
              <a:rPr lang="en-US" sz="14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*************************************/</a:t>
            </a:r>
          </a:p>
        </p:txBody>
      </p:sp>
    </p:spTree>
    <p:extLst>
      <p:ext uri="{BB962C8B-B14F-4D97-AF65-F5344CB8AC3E}">
        <p14:creationId xmlns:p14="http://schemas.microsoft.com/office/powerpoint/2010/main" val="416080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5444" y="4611414"/>
            <a:ext cx="8083562" cy="1745871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•Note: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These sizes are dependent on the compiler and target architecture -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these are for the MSP430.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 pitchFamily="49" charset="0"/>
                <a:cs typeface="Courier New" pitchFamily="49" charset="0"/>
              </a:rPr>
              <a:t>•</a:t>
            </a:r>
            <a:r>
              <a:rPr lang="en-US" sz="1400" b="1" dirty="0">
                <a:latin typeface="Courier New" pitchFamily="49" charset="0"/>
                <a:cs typeface="Courier New" pitchFamily="49" charset="0"/>
              </a:rPr>
              <a:t>Note: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Do not use the float / double types on the MSP430 - since it doesn't have floating point hardware support, implementing software support will use almost all of your memory.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39992"/>
              </p:ext>
            </p:extLst>
          </p:nvPr>
        </p:nvGraphicFramePr>
        <p:xfrm>
          <a:off x="580603" y="2080518"/>
          <a:ext cx="7772400" cy="2194560"/>
        </p:xfrm>
        <a:graphic>
          <a:graphicData uri="http://schemas.openxmlformats.org/drawingml/2006/table">
            <a:tbl>
              <a:tblPr/>
              <a:tblGrid>
                <a:gridCol w="1547602"/>
                <a:gridCol w="1877353"/>
                <a:gridCol w="4347445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Type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Size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1 byte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/>
                        <a:t>number or ASCII character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 bytes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larger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float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2 bytes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single-precision floating point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double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 bytes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double-precision floating point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bool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 byte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True or false, need</a:t>
                      </a:r>
                      <a:r>
                        <a:rPr lang="en-US" baseline="0" dirty="0" smtClean="0"/>
                        <a:t> to include </a:t>
                      </a:r>
                      <a:r>
                        <a:rPr lang="en-US" b="1" dirty="0" err="1" smtClean="0"/>
                        <a:t>stdbool.h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580603" y="1613337"/>
            <a:ext cx="2567198" cy="305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856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inherit"/>
                <a:cs typeface="Arial" pitchFamily="34" charset="0"/>
              </a:rPr>
              <a:t>Variable Types: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effectLst/>
                <a:latin typeface="inherit"/>
                <a:cs typeface="Arial" pitchFamily="34" charset="0"/>
              </a:rPr>
              <a:t>int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inherit"/>
                <a:cs typeface="Arial" pitchFamily="34" charset="0"/>
              </a:rPr>
              <a:t> a;</a:t>
            </a:r>
          </a:p>
        </p:txBody>
      </p:sp>
    </p:spTree>
    <p:extLst>
      <p:ext uri="{BB962C8B-B14F-4D97-AF65-F5344CB8AC3E}">
        <p14:creationId xmlns:p14="http://schemas.microsoft.com/office/powerpoint/2010/main" val="142182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 Language: 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043" y="5698380"/>
            <a:ext cx="8083562" cy="584179"/>
          </a:xfrm>
        </p:spPr>
        <p:txBody>
          <a:bodyPr/>
          <a:lstStyle/>
          <a:p>
            <a:pPr marL="0" indent="0">
              <a:buNone/>
            </a:pPr>
            <a:r>
              <a:rPr lang="en-US" sz="1400" b="1" dirty="0">
                <a:latin typeface="Courier New" pitchFamily="49" charset="0"/>
                <a:cs typeface="Courier New" pitchFamily="49" charset="0"/>
              </a:rPr>
              <a:t>•Note: </a:t>
            </a:r>
            <a:r>
              <a:rPr lang="en-US" sz="1400" b="1" dirty="0">
                <a:solidFill>
                  <a:schemeClr val="accent2"/>
                </a:solidFill>
                <a:latin typeface="Courier New" pitchFamily="49" charset="0"/>
                <a:cs typeface="Courier New" pitchFamily="49" charset="0"/>
              </a:rPr>
              <a:t>Once again, sizes are dependent on compiler / target architecture - </a:t>
            </a:r>
            <a:r>
              <a:rPr lang="en-US" sz="14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these are for the </a:t>
            </a:r>
            <a:r>
              <a:rPr lang="en-US" sz="14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MSP430</a:t>
            </a:r>
            <a:endParaRPr lang="en-US" sz="1400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613808" y="1693909"/>
            <a:ext cx="4186791" cy="5828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28566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chemeClr val="accent2"/>
                </a:solidFill>
                <a:effectLst/>
                <a:latin typeface="inherit"/>
                <a:cs typeface="Arial" pitchFamily="34" charset="0"/>
              </a:rPr>
              <a:t>Variable Modifiers: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inherit"/>
                <a:cs typeface="Arial" pitchFamily="34" charset="0"/>
              </a:rPr>
              <a:t>unsigned </a:t>
            </a:r>
            <a:r>
              <a:rPr kumimoji="0" lang="en-US" sz="1800" b="1" i="0" u="none" strike="noStrike" cap="none" normalizeH="0" baseline="0" dirty="0" err="1" smtClean="0">
                <a:ln>
                  <a:noFill/>
                </a:ln>
                <a:effectLst/>
                <a:latin typeface="inherit"/>
                <a:cs typeface="Arial" pitchFamily="34" charset="0"/>
              </a:rPr>
              <a:t>int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effectLst/>
                <a:latin typeface="inherit"/>
                <a:cs typeface="Arial" pitchFamily="34" charset="0"/>
              </a:rPr>
              <a:t> a;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7716001"/>
              </p:ext>
            </p:extLst>
          </p:nvPr>
        </p:nvGraphicFramePr>
        <p:xfrm>
          <a:off x="613809" y="2158766"/>
          <a:ext cx="8061690" cy="3200400"/>
        </p:xfrm>
        <a:graphic>
          <a:graphicData uri="http://schemas.openxmlformats.org/drawingml/2006/table">
            <a:tbl>
              <a:tblPr/>
              <a:tblGrid>
                <a:gridCol w="1277868"/>
                <a:gridCol w="6783822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Modifier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Description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65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short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remains a 2-byte integer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long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increases int size to 4 bytes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signed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two's complement numbers (default)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unsigned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allows unsigned arithmetic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static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directly allocates memory to remember a value between function calls. Variable is allocated to "permanent" memory, not the stack.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extern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actual </a:t>
                      </a:r>
                      <a:r>
                        <a:rPr lang="en-US" dirty="0"/>
                        <a:t>storage and initial value of variable is defined elsewhere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/>
                        <a:t>const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dirty="0"/>
                        <a:t>assigns a constant (read-only) value to a variable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8835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#include &lt;msp430.h&gt;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440"/>
          <a:stretch/>
        </p:blipFill>
        <p:spPr bwMode="auto">
          <a:xfrm>
            <a:off x="2659274" y="3472747"/>
            <a:ext cx="3452291" cy="2941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041183" y="2970927"/>
            <a:ext cx="51028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c:\ti\ccsv6\ccs_base\msp430\include\msp430g2553.h</a:t>
            </a:r>
          </a:p>
        </p:txBody>
      </p:sp>
      <p:sp>
        <p:nvSpPr>
          <p:cNvPr id="5" name="Rectangle 4"/>
          <p:cNvSpPr/>
          <p:nvPr/>
        </p:nvSpPr>
        <p:spPr>
          <a:xfrm>
            <a:off x="236202" y="2409814"/>
            <a:ext cx="4534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/>
              <a:t>c:\ti\ccsv6\ccs_base\msp430\include\msp430.h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81" y="1924865"/>
            <a:ext cx="5905500" cy="29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/>
          <p:cNvSpPr/>
          <p:nvPr/>
        </p:nvSpPr>
        <p:spPr>
          <a:xfrm>
            <a:off x="240708" y="1482351"/>
            <a:ext cx="45345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800" dirty="0" smtClean="0"/>
              <a:t>From assembly template:</a:t>
            </a:r>
            <a:endParaRPr lang="en-US" sz="18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858" y="2911634"/>
            <a:ext cx="37433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 bwMode="auto">
          <a:xfrm>
            <a:off x="1925003" y="1904717"/>
            <a:ext cx="1008274" cy="315423"/>
          </a:xfrm>
          <a:prstGeom prst="rect">
            <a:avLst/>
          </a:prstGeom>
          <a:noFill/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57013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#include &lt;</a:t>
            </a:r>
            <a:r>
              <a:rPr lang="en-US" dirty="0" err="1" smtClean="0"/>
              <a:t>stdint.h</a:t>
            </a:r>
            <a:r>
              <a:rPr lang="en-US" dirty="0" smtClean="0"/>
              <a:t>&gt;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371600"/>
            <a:ext cx="7935687" cy="938048"/>
          </a:xfrm>
        </p:spPr>
        <p:txBody>
          <a:bodyPr>
            <a:noAutofit/>
          </a:bodyPr>
          <a:lstStyle/>
          <a:p>
            <a:r>
              <a:rPr lang="en-US" sz="2000" dirty="0"/>
              <a:t>In: C:\</a:t>
            </a:r>
            <a:r>
              <a:rPr lang="en-US" sz="2000" dirty="0" smtClean="0"/>
              <a:t>ti\ccsv6\tools\compiler\msp430_15.12.3.LTS\include</a:t>
            </a:r>
          </a:p>
          <a:p>
            <a:r>
              <a:rPr lang="en-US" sz="2000" dirty="0" smtClean="0"/>
              <a:t>Take a look, this defines a bunch of data types to help you:</a:t>
            </a:r>
          </a:p>
          <a:p>
            <a:pPr marL="0" indent="0">
              <a:buNone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904901"/>
              </p:ext>
            </p:extLst>
          </p:nvPr>
        </p:nvGraphicFramePr>
        <p:xfrm>
          <a:off x="1898844" y="2240756"/>
          <a:ext cx="4580710" cy="25958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90355"/>
                <a:gridCol w="229035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Declaration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Clear Shorthand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signed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int8_t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char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uint8_t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int16_t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</a:t>
                      </a:r>
                      <a:r>
                        <a:rPr lang="en-US" dirty="0" err="1" smtClean="0"/>
                        <a:t>int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uint16_t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int32_t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unsigned long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uint32_t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685799" y="5105627"/>
            <a:ext cx="7654834" cy="1200329"/>
          </a:xfrm>
          <a:prstGeom prst="rect">
            <a:avLst/>
          </a:prstGeom>
          <a:solidFill>
            <a:schemeClr val="accent2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sym typeface="Wingdings" pitchFamily="2" charset="2"/>
              </a:rPr>
              <a:t>Why is this useful? Portability … an </a:t>
            </a:r>
            <a:r>
              <a:rPr kumimoji="0" lang="en-US" sz="2400" b="0" i="0" u="none" strike="noStrike" cap="none" normalizeH="0" baseline="0" dirty="0" err="1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sym typeface="Wingdings" pitchFamily="2" charset="2"/>
              </a:rPr>
              <a:t>int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sym typeface="Wingdings" pitchFamily="2" charset="2"/>
              </a:rPr>
              <a:t> isn’t always 16 bits on every architecture. It is useful to use these, makes your code more readable (and</a:t>
            </a:r>
            <a:r>
              <a:rPr kumimoji="0" lang="en-US" sz="2400" b="0" i="0" u="none" strike="noStrike" cap="none" normalizeH="0" dirty="0" smtClean="0">
                <a:ln>
                  <a:noFill/>
                </a:ln>
                <a:solidFill>
                  <a:schemeClr val="accent3"/>
                </a:solidFill>
                <a:effectLst/>
                <a:latin typeface="Times New Roman" pitchFamily="18" charset="0"/>
                <a:sym typeface="Wingdings" pitchFamily="2" charset="2"/>
              </a:rPr>
              <a:t> portable)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accent3"/>
              </a:solidFill>
              <a:effectLst/>
              <a:latin typeface="Times New Roman" pitchFamily="18" charset="0"/>
              <a:sym typeface="Wingdings" pitchFamily="2" charset="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61893" y="2983880"/>
            <a:ext cx="20614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These data types will cleanly compile on x86, MSP430, ARM (32b/64b), </a:t>
            </a:r>
            <a:r>
              <a:rPr lang="en-US" sz="1800" dirty="0" err="1" smtClean="0"/>
              <a:t>etc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22043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Mirai</a:t>
            </a:r>
            <a:r>
              <a:rPr lang="en-US" dirty="0" smtClean="0"/>
              <a:t> Source Code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0040" y="6519445"/>
            <a:ext cx="850392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sz="1600" dirty="0"/>
              <a:t>https://github.com/AllGloryToTheHypnotoad/Mirai-Source-Code/blob/master/mirai/bot/attack_tcp.c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000" y="1437590"/>
            <a:ext cx="8382000" cy="492442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 bwMode="auto">
          <a:xfrm>
            <a:off x="1466850" y="3314700"/>
            <a:ext cx="5915025" cy="923925"/>
          </a:xfrm>
          <a:prstGeom prst="rect">
            <a:avLst/>
          </a:prstGeom>
          <a:solidFill>
            <a:srgbClr val="0C2D83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Don’t be stupid and download</a:t>
            </a:r>
            <a:r>
              <a:rPr kumimoji="0" lang="en-US" b="1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 this, compile this, and infect the .EDU</a:t>
            </a:r>
            <a:endParaRPr kumimoji="0" lang="en-US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7371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4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5_USAFA Standard">
  <a:themeElements>
    <a:clrScheme name="4_USAFA Standard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4_USAFA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C2D83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USAFA Standard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USAFA Standard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USAFA Standard 8">
        <a:dk1>
          <a:srgbClr val="0C2D83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9256F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5483</TotalTime>
  <Words>1810</Words>
  <Application>Microsoft Office PowerPoint</Application>
  <PresentationFormat>On-screen Show (4:3)</PresentationFormat>
  <Paragraphs>414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6" baseType="lpstr">
      <vt:lpstr>Arial</vt:lpstr>
      <vt:lpstr>Calibri</vt:lpstr>
      <vt:lpstr>Calibri Light</vt:lpstr>
      <vt:lpstr>Courier New</vt:lpstr>
      <vt:lpstr>inherit</vt:lpstr>
      <vt:lpstr>Times New Roman</vt:lpstr>
      <vt:lpstr>Trebuchet MS</vt:lpstr>
      <vt:lpstr>Wingdings</vt:lpstr>
      <vt:lpstr>4_USAFA Standard</vt:lpstr>
      <vt:lpstr>5_USAFA Standard</vt:lpstr>
      <vt:lpstr>Custom Design</vt:lpstr>
      <vt:lpstr>PowerPoint Presentation</vt:lpstr>
      <vt:lpstr>Overview</vt:lpstr>
      <vt:lpstr>There be monsters ahead</vt:lpstr>
      <vt:lpstr>C Language:  Comments</vt:lpstr>
      <vt:lpstr>C Language:  Variables</vt:lpstr>
      <vt:lpstr>C Language:  Variables</vt:lpstr>
      <vt:lpstr>#include &lt;msp430.h&gt;</vt:lpstr>
      <vt:lpstr>#include &lt;stdint.h&gt;</vt:lpstr>
      <vt:lpstr>Mirai Source Code</vt:lpstr>
      <vt:lpstr>Others</vt:lpstr>
      <vt:lpstr>So now you can write this</vt:lpstr>
      <vt:lpstr>Volatile</vt:lpstr>
      <vt:lpstr>C Language:  Constants</vt:lpstr>
      <vt:lpstr>Constants vs Macros (#define)</vt:lpstr>
      <vt:lpstr>C Language:  Operators</vt:lpstr>
      <vt:lpstr>C Language:  Operators</vt:lpstr>
      <vt:lpstr>C Language:  Operators</vt:lpstr>
      <vt:lpstr>BIS and BIC in C</vt:lpstr>
      <vt:lpstr>If Statement</vt:lpstr>
      <vt:lpstr>Switch Statement</vt:lpstr>
      <vt:lpstr>For Loop</vt:lpstr>
      <vt:lpstr>While / Do While Loop</vt:lpstr>
      <vt:lpstr>Basic C Program Structure</vt:lpstr>
      <vt:lpstr>main.c Documentation</vt:lpstr>
      <vt:lpstr>BACKUPS</vt:lpstr>
    </vt:vector>
  </TitlesOfParts>
  <Company>usafa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Computer Systems Courses</dc:title>
  <dc:creator>Lt Col Mullins</dc:creator>
  <cp:lastModifiedBy>Walchko, Kevin J Maj USAF USAFA USAFA/DFEC</cp:lastModifiedBy>
  <cp:revision>342</cp:revision>
  <cp:lastPrinted>2018-05-21T20:23:10Z</cp:lastPrinted>
  <dcterms:created xsi:type="dcterms:W3CDTF">2001-06-27T14:08:57Z</dcterms:created>
  <dcterms:modified xsi:type="dcterms:W3CDTF">2018-10-03T20:00:51Z</dcterms:modified>
</cp:coreProperties>
</file>