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29"/>
  </p:notesMasterIdLst>
  <p:handoutMasterIdLst>
    <p:handoutMasterId r:id="rId30"/>
  </p:handoutMasterIdLst>
  <p:sldIdLst>
    <p:sldId id="352" r:id="rId4"/>
    <p:sldId id="354" r:id="rId5"/>
    <p:sldId id="385" r:id="rId6"/>
    <p:sldId id="364" r:id="rId7"/>
    <p:sldId id="365" r:id="rId8"/>
    <p:sldId id="366" r:id="rId9"/>
    <p:sldId id="372" r:id="rId10"/>
    <p:sldId id="367" r:id="rId11"/>
    <p:sldId id="384" r:id="rId12"/>
    <p:sldId id="368" r:id="rId13"/>
    <p:sldId id="369" r:id="rId14"/>
    <p:sldId id="370" r:id="rId15"/>
    <p:sldId id="371" r:id="rId16"/>
    <p:sldId id="373" r:id="rId17"/>
    <p:sldId id="374" r:id="rId18"/>
    <p:sldId id="375" r:id="rId19"/>
    <p:sldId id="376" r:id="rId20"/>
    <p:sldId id="383" r:id="rId21"/>
    <p:sldId id="377" r:id="rId22"/>
    <p:sldId id="378" r:id="rId23"/>
    <p:sldId id="379" r:id="rId24"/>
    <p:sldId id="380" r:id="rId25"/>
    <p:sldId id="381" r:id="rId26"/>
    <p:sldId id="382" r:id="rId27"/>
    <p:sldId id="353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2338" y="6494463"/>
            <a:ext cx="4764087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382 Microcontroller Programming – Fall 2007 – Slide #</a:t>
            </a:r>
            <a:fld id="{28889C48-89AD-4887-A779-AFCE75A85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1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2338" y="6494463"/>
            <a:ext cx="4764087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382 Microcontroller Programming – Fall 2007 – Slide #</a:t>
            </a:r>
            <a:fld id="{6409C543-53D8-46CD-B3EE-6497E9571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3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9" r:id="rId3"/>
    <p:sldLayoutId id="2147483680" r:id="rId4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Lesson 20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#include &lt;</a:t>
            </a:r>
            <a:r>
              <a:rPr lang="en-US" b="1" dirty="0" err="1" smtClean="0"/>
              <a:t>stdbool.h</a:t>
            </a:r>
            <a:r>
              <a:rPr lang="en-US" b="1" dirty="0" smtClean="0"/>
              <a:t>&gt; </a:t>
            </a:r>
            <a:r>
              <a:rPr lang="en-US" dirty="0" smtClean="0"/>
              <a:t>defines </a:t>
            </a:r>
            <a:r>
              <a:rPr lang="en-US" dirty="0" err="1" smtClean="0"/>
              <a:t>booleans</a:t>
            </a:r>
            <a:endParaRPr lang="en-US" dirty="0" smtClean="0"/>
          </a:p>
          <a:p>
            <a:pPr lvl="1"/>
            <a:r>
              <a:rPr lang="en-US" dirty="0" smtClean="0"/>
              <a:t>true = 1</a:t>
            </a:r>
          </a:p>
          <a:p>
            <a:pPr lvl="1"/>
            <a:r>
              <a:rPr lang="en-US" dirty="0" smtClean="0"/>
              <a:t>false = 0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bool</a:t>
            </a:r>
            <a:r>
              <a:rPr lang="en-US" dirty="0" smtClean="0"/>
              <a:t> is a valid data type</a:t>
            </a:r>
          </a:p>
          <a:p>
            <a:endParaRPr lang="en-US" dirty="0" smtClean="0"/>
          </a:p>
          <a:p>
            <a:r>
              <a:rPr lang="en-US" b="1" dirty="0" smtClean="0"/>
              <a:t>#include &lt;</a:t>
            </a:r>
            <a:r>
              <a:rPr lang="en-US" b="1" dirty="0" err="1" smtClean="0"/>
              <a:t>math.h</a:t>
            </a:r>
            <a:r>
              <a:rPr lang="en-US" b="1" dirty="0" smtClean="0"/>
              <a:t>&gt; </a:t>
            </a:r>
            <a:r>
              <a:rPr lang="en-US" dirty="0" smtClean="0"/>
              <a:t>defines things like:</a:t>
            </a:r>
          </a:p>
          <a:p>
            <a:pPr lvl="1"/>
            <a:r>
              <a:rPr lang="en-US" dirty="0"/>
              <a:t>#define	M_PI	</a:t>
            </a:r>
            <a:r>
              <a:rPr lang="en-US" dirty="0" smtClean="0"/>
              <a:t>   3.14159265358979323846 </a:t>
            </a:r>
            <a:r>
              <a:rPr lang="en-US" dirty="0">
                <a:solidFill>
                  <a:srgbClr val="00B050"/>
                </a:solidFill>
              </a:rPr>
              <a:t>/* pi */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/>
              <a:t>#define	</a:t>
            </a:r>
            <a:r>
              <a:rPr lang="en-US" dirty="0" smtClean="0"/>
              <a:t>M_PI_2  1.57079632679489661923 </a:t>
            </a:r>
            <a:r>
              <a:rPr lang="en-US" dirty="0">
                <a:solidFill>
                  <a:srgbClr val="00B050"/>
                </a:solidFill>
              </a:rPr>
              <a:t>/* pi/2 </a:t>
            </a:r>
            <a:r>
              <a:rPr lang="en-US" dirty="0" smtClean="0">
                <a:solidFill>
                  <a:srgbClr val="00B050"/>
                </a:solidFill>
              </a:rPr>
              <a:t>*/</a:t>
            </a:r>
          </a:p>
          <a:p>
            <a:pPr lvl="1"/>
            <a:r>
              <a:rPr lang="en-US" dirty="0" err="1" smtClean="0"/>
              <a:t>sqrtf</a:t>
            </a:r>
            <a:r>
              <a:rPr lang="en-US" dirty="0" smtClean="0"/>
              <a:t>()    square root float</a:t>
            </a:r>
          </a:p>
          <a:p>
            <a:pPr lvl="1"/>
            <a:r>
              <a:rPr lang="en-US" dirty="0" err="1" smtClean="0"/>
              <a:t>sqrt</a:t>
            </a:r>
            <a:r>
              <a:rPr lang="en-US" dirty="0" smtClean="0"/>
              <a:t>()     square root double (default)</a:t>
            </a:r>
          </a:p>
          <a:p>
            <a:pPr lvl="1"/>
            <a:r>
              <a:rPr lang="en-US" dirty="0" err="1" smtClean="0"/>
              <a:t>cosf</a:t>
            </a:r>
            <a:r>
              <a:rPr lang="en-US" dirty="0" smtClean="0"/>
              <a:t>()     cosine float</a:t>
            </a:r>
          </a:p>
          <a:p>
            <a:pPr lvl="1"/>
            <a:r>
              <a:rPr lang="en-US" dirty="0" smtClean="0"/>
              <a:t>cos()      cosine double (default)</a:t>
            </a:r>
          </a:p>
          <a:p>
            <a:pPr lvl="1"/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you can write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#include &lt;msp430.h&gt;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#include &lt;</a:t>
            </a:r>
            <a:r>
              <a:rPr lang="en-US" b="1" dirty="0" err="1">
                <a:solidFill>
                  <a:srgbClr val="0070C0"/>
                </a:solidFill>
              </a:rPr>
              <a:t>stdint.h</a:t>
            </a:r>
            <a:r>
              <a:rPr lang="en-US" b="1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#include &lt;</a:t>
            </a:r>
            <a:r>
              <a:rPr lang="en-US" b="1" dirty="0" err="1">
                <a:solidFill>
                  <a:srgbClr val="0070C0"/>
                </a:solidFill>
              </a:rPr>
              <a:t>stdbool.h</a:t>
            </a:r>
            <a:r>
              <a:rPr lang="en-US" b="1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/*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* </a:t>
            </a:r>
            <a:r>
              <a:rPr lang="en-US" dirty="0" err="1">
                <a:solidFill>
                  <a:srgbClr val="00B050"/>
                </a:solidFill>
              </a:rPr>
              <a:t>main.c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*/</a:t>
            </a:r>
          </a:p>
          <a:p>
            <a:pPr marL="0" indent="0">
              <a:buNone/>
            </a:pPr>
            <a:r>
              <a:rPr lang="en-US" b="1" dirty="0" smtClean="0"/>
              <a:t>void main(void</a:t>
            </a:r>
            <a:r>
              <a:rPr lang="en-US" b="1" dirty="0"/>
              <a:t>) {</a:t>
            </a:r>
          </a:p>
          <a:p>
            <a:pPr marL="0" indent="0">
              <a:buNone/>
            </a:pPr>
            <a:r>
              <a:rPr lang="en-US" dirty="0"/>
              <a:t>    WDTCTL = WDTPW | WDTHOLD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>
                <a:solidFill>
                  <a:srgbClr val="00B050"/>
                </a:solidFill>
              </a:rPr>
              <a:t>Stop </a:t>
            </a:r>
            <a:r>
              <a:rPr lang="en-US" u="sng" dirty="0">
                <a:solidFill>
                  <a:srgbClr val="00B050"/>
                </a:solidFill>
              </a:rPr>
              <a:t>watchdog timer</a:t>
            </a:r>
          </a:p>
          <a:p>
            <a:pPr marL="0" indent="0">
              <a:buNone/>
            </a:pPr>
            <a:r>
              <a:rPr lang="en-US" dirty="0"/>
              <a:t>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uint8_t </a:t>
            </a:r>
            <a:r>
              <a:rPr lang="en-US" dirty="0"/>
              <a:t>bob = 0;</a:t>
            </a:r>
          </a:p>
          <a:p>
            <a:pPr marL="0" indent="0">
              <a:buNone/>
            </a:pPr>
            <a:r>
              <a:rPr lang="en-US" dirty="0"/>
              <a:t>    bool run = true;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while(run){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bob </a:t>
            </a:r>
            <a:r>
              <a:rPr lang="en-US" dirty="0"/>
              <a:t>+= 1;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while(true){;} </a:t>
            </a:r>
            <a:r>
              <a:rPr lang="en-US" b="1" dirty="0" smtClean="0">
                <a:solidFill>
                  <a:srgbClr val="00B050"/>
                </a:solidFill>
              </a:rPr>
              <a:t>// CPU trap</a:t>
            </a: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92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2698" y="2649191"/>
            <a:ext cx="22860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static </a:t>
            </a:r>
            <a:r>
              <a:rPr lang="en-US" sz="1800" dirty="0" err="1"/>
              <a:t>int</a:t>
            </a:r>
            <a:r>
              <a:rPr lang="en-US" sz="1800" dirty="0"/>
              <a:t> foo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/>
              <a:t>void bar(void) {</a:t>
            </a:r>
          </a:p>
          <a:p>
            <a:r>
              <a:rPr lang="en-US" sz="1800" dirty="0"/>
              <a:t>    foo = 0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/>
              <a:t>    while (foo != 255)</a:t>
            </a:r>
          </a:p>
          <a:p>
            <a:r>
              <a:rPr lang="en-US" sz="1800" dirty="0"/>
              <a:t>         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8183" y="2639447"/>
            <a:ext cx="29043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void </a:t>
            </a:r>
            <a:r>
              <a:rPr lang="en-US" sz="1800" dirty="0" err="1"/>
              <a:t>bar_optimized</a:t>
            </a:r>
            <a:r>
              <a:rPr lang="en-US" sz="1800" dirty="0"/>
              <a:t>(void) {</a:t>
            </a:r>
          </a:p>
          <a:p>
            <a:r>
              <a:rPr lang="en-US" sz="1800" dirty="0"/>
              <a:t>    foo = 0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/>
              <a:t>    while (true)</a:t>
            </a:r>
          </a:p>
          <a:p>
            <a:r>
              <a:rPr lang="en-US" sz="1800" dirty="0"/>
              <a:t>         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5900753" y="2559724"/>
            <a:ext cx="2704011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static </a:t>
            </a:r>
            <a:r>
              <a:rPr lang="en-US" sz="1800" dirty="0">
                <a:solidFill>
                  <a:srgbClr val="FF0000"/>
                </a:solidFill>
              </a:rPr>
              <a:t>volatile</a:t>
            </a:r>
            <a:r>
              <a:rPr lang="en-US" sz="1800" dirty="0"/>
              <a:t> </a:t>
            </a:r>
            <a:r>
              <a:rPr lang="en-US" sz="1800" dirty="0" err="1"/>
              <a:t>int</a:t>
            </a:r>
            <a:r>
              <a:rPr lang="en-US" sz="1800" dirty="0"/>
              <a:t> foo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/>
              <a:t>void bar (void) {</a:t>
            </a:r>
          </a:p>
          <a:p>
            <a:r>
              <a:rPr lang="en-US" sz="1800" dirty="0"/>
              <a:t>    foo = 0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/>
              <a:t>    while (foo != 255)</a:t>
            </a:r>
          </a:p>
          <a:p>
            <a:r>
              <a:rPr lang="en-US" sz="1800" dirty="0"/>
              <a:t>        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589" y="5181600"/>
            <a:ext cx="2368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you program this, where foo is tied to a pin and polled for change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717075" y="2443655"/>
            <a:ext cx="63575" cy="40703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5761068" y="2329489"/>
            <a:ext cx="20729" cy="42280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16676" y="5096015"/>
            <a:ext cx="2708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good compiler will optimize to this. Nothing changes foo, or so the compiler thinks.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17475" y="5096015"/>
            <a:ext cx="30262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order to tell the compiler, “hey, don’t change foo!”, declare it volatile.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25739" y="1621603"/>
            <a:ext cx="7950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Volatile</a:t>
            </a:r>
            <a:r>
              <a:rPr lang="en-US" sz="2000" dirty="0" smtClean="0"/>
              <a:t> is an important key word in embedded applications talking to memory mapped 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28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22" y="1462534"/>
            <a:ext cx="8083562" cy="5035231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Preferred Constant </a:t>
            </a:r>
            <a:r>
              <a:rPr lang="en-US" sz="1400" b="1" dirty="0" smtClean="0"/>
              <a:t>Declaration</a:t>
            </a:r>
          </a:p>
          <a:p>
            <a:pPr marL="0" indent="0">
              <a:buNone/>
            </a:pPr>
            <a:r>
              <a:rPr lang="en-US" sz="1400" dirty="0"/>
              <a:t>The #define </a:t>
            </a:r>
            <a:r>
              <a:rPr lang="en-US" sz="1400" dirty="0" smtClean="0"/>
              <a:t>statement </a:t>
            </a:r>
            <a:r>
              <a:rPr lang="en-US" sz="1400" dirty="0"/>
              <a:t>is a pre-processor directive. </a:t>
            </a:r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pre-processor </a:t>
            </a:r>
            <a:r>
              <a:rPr lang="en-US" sz="1400" dirty="0"/>
              <a:t>will </a:t>
            </a:r>
            <a:r>
              <a:rPr lang="en-US" sz="1400" dirty="0" smtClean="0"/>
              <a:t>“find-replace” </a:t>
            </a:r>
            <a:r>
              <a:rPr lang="en-US" sz="1400" dirty="0"/>
              <a:t>each instant </a:t>
            </a:r>
            <a:r>
              <a:rPr lang="en-US" sz="1400" dirty="0" smtClean="0"/>
              <a:t>… think copy/paste</a:t>
            </a:r>
          </a:p>
          <a:p>
            <a:pPr lvl="1">
              <a:buFontTx/>
              <a:buChar char="-"/>
            </a:pPr>
            <a:r>
              <a:rPr lang="en-US" sz="1000" dirty="0" smtClean="0">
                <a:solidFill>
                  <a:srgbClr val="FF0000"/>
                </a:solidFill>
              </a:rPr>
              <a:t>This is the source of a lot of errors!</a:t>
            </a:r>
          </a:p>
          <a:p>
            <a:pPr>
              <a:buFontTx/>
              <a:buChar char="-"/>
            </a:pPr>
            <a:r>
              <a:rPr lang="en-US" sz="1400" dirty="0" smtClean="0"/>
              <a:t>similar </a:t>
            </a:r>
            <a:r>
              <a:rPr lang="en-US" sz="1400" dirty="0"/>
              <a:t>to a .</a:t>
            </a:r>
            <a:r>
              <a:rPr lang="en-US" sz="1400" dirty="0" err="1"/>
              <a:t>equ</a:t>
            </a:r>
            <a:r>
              <a:rPr lang="en-US" sz="1400" dirty="0"/>
              <a:t> statement in assembly.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#define MY_CONST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some_value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#define SCREEN_WIDTH 640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#define SCREEN_HEIGHT 480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numPixels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numPixels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SCREEN_WIDTH * SCREEN_HEIGHT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•Note: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 is no ';' or '=' in #define statements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•Note: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Variables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must be declared at the top of a block, and they are not initialized by default. A block is denoted by braces {}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•Note: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 can be binary (0b), octal (0), or hex (0x) by using prefixes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3198076" y="3425554"/>
            <a:ext cx="217714" cy="653143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4512" y="3336626"/>
            <a:ext cx="5024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Generally poor form, unless you are writing compilers or SW tools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 vs Macros (#define)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62152" y="1615966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err="1"/>
              <a:t>c</a:t>
            </a:r>
            <a:r>
              <a:rPr lang="en-US" sz="1600" b="1" dirty="0" err="1" smtClean="0"/>
              <a:t>onst</a:t>
            </a:r>
            <a:endParaRPr lang="en-US" sz="1600" b="1" dirty="0" smtClean="0"/>
          </a:p>
          <a:p>
            <a:r>
              <a:rPr lang="en-US" sz="1600" dirty="0" smtClean="0"/>
              <a:t>Tells the compiler the variable (or pointer) can not be modified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roperly </a:t>
            </a:r>
            <a:r>
              <a:rPr lang="en-US" sz="1600" dirty="0"/>
              <a:t>scoped / identifier clash issues handled </a:t>
            </a:r>
            <a:r>
              <a:rPr lang="en-US" sz="1600" dirty="0" smtClean="0"/>
              <a:t>nicely</a:t>
            </a:r>
          </a:p>
          <a:p>
            <a:r>
              <a:rPr lang="en-US" sz="1600" dirty="0" smtClean="0"/>
              <a:t>Depending on how it is used may not consume RAM</a:t>
            </a:r>
            <a:endParaRPr lang="en-US" sz="1600" dirty="0"/>
          </a:p>
          <a:p>
            <a:r>
              <a:rPr lang="en-US" sz="1600" dirty="0" smtClean="0"/>
              <a:t>The compiler can check you are using it correctly (i.e. data type) and throw a warning or error if you are not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0317" y="1615966"/>
            <a:ext cx="3810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#define</a:t>
            </a:r>
          </a:p>
          <a:p>
            <a:r>
              <a:rPr lang="en-US" sz="1600" dirty="0" smtClean="0"/>
              <a:t>It acts like a </a:t>
            </a:r>
            <a:r>
              <a:rPr lang="en-US" sz="1600" dirty="0" smtClean="0">
                <a:solidFill>
                  <a:schemeClr val="accent2"/>
                </a:solidFill>
              </a:rPr>
              <a:t>global copy/paste </a:t>
            </a:r>
            <a:r>
              <a:rPr lang="en-US" sz="1600" dirty="0" smtClean="0"/>
              <a:t>and can produce very difficult bugs to find</a:t>
            </a:r>
          </a:p>
          <a:p>
            <a:pPr lvl="1"/>
            <a:r>
              <a:rPr lang="en-US" sz="1200" dirty="0" smtClean="0"/>
              <a:t>Is this a problem? uint8_t == int16_t</a:t>
            </a:r>
          </a:p>
          <a:p>
            <a:r>
              <a:rPr lang="en-US" sz="1600" dirty="0" smtClean="0"/>
              <a:t>"</a:t>
            </a:r>
            <a:r>
              <a:rPr lang="en-US" sz="1600" dirty="0"/>
              <a:t>global" scope / more prone to conflicting usages, which can produce hard-to-resolve compilation issues and unexpected run-time results rather than sane error </a:t>
            </a:r>
            <a:r>
              <a:rPr lang="en-US" sz="1600" dirty="0" smtClean="0"/>
              <a:t>messages</a:t>
            </a:r>
          </a:p>
          <a:p>
            <a:r>
              <a:rPr lang="en-US" sz="1600" dirty="0" smtClean="0"/>
              <a:t>Compiler assumes it is </a:t>
            </a:r>
            <a:r>
              <a:rPr lang="en-US" sz="1600" dirty="0" err="1" smtClean="0"/>
              <a:t>untyped</a:t>
            </a:r>
            <a:r>
              <a:rPr lang="en-US" sz="1600" dirty="0" smtClean="0"/>
              <a:t> and some compilers will allow comparisons between defines and unsigned </a:t>
            </a:r>
            <a:r>
              <a:rPr lang="en-US" sz="1600" dirty="0" err="1" smtClean="0"/>
              <a:t>ints</a:t>
            </a:r>
            <a:r>
              <a:rPr lang="en-US" sz="1600" dirty="0" smtClean="0"/>
              <a:t> (which you may not want)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40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39" y="1446769"/>
            <a:ext cx="8625728" cy="5035231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Assignment, Arithmetic </a:t>
            </a:r>
            <a:r>
              <a:rPr lang="en-US" sz="1400" b="1" dirty="0" smtClean="0"/>
              <a:t>Operators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a, b;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variable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declaration,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sets their value to 0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a;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assignment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a + b;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addition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a - b;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subtraction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a * b;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multiplication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a / b;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division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a % b;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modulus (remainder)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++;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increment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--;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decrement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+= a;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+ a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-= a;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- a</a:t>
            </a:r>
          </a:p>
        </p:txBody>
      </p:sp>
    </p:spTree>
    <p:extLst>
      <p:ext uri="{BB962C8B-B14F-4D97-AF65-F5344CB8AC3E}">
        <p14:creationId xmlns:p14="http://schemas.microsoft.com/office/powerpoint/2010/main" val="2256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29" y="1485112"/>
            <a:ext cx="8868871" cy="5222045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Relational </a:t>
            </a:r>
            <a:r>
              <a:rPr lang="en-US" sz="1200" b="1" dirty="0" smtClean="0"/>
              <a:t>Operators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((a &lt; 10) &amp;&amp; (a &gt; 5)) </a:t>
            </a:r>
            <a:r>
              <a:rPr lang="en-US" sz="1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literally: if a is greater than 5 and less than 10, do whatever is in here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practically: if a is between 5 and 10, do whatever is in here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•Note: 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 C, "false" is 0, while any non-zero value is considered true.</a:t>
            </a:r>
            <a:endParaRPr lang="en-US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942332"/>
              </p:ext>
            </p:extLst>
          </p:nvPr>
        </p:nvGraphicFramePr>
        <p:xfrm>
          <a:off x="3013236" y="1762078"/>
          <a:ext cx="3570611" cy="3017520"/>
        </p:xfrm>
        <a:graphic>
          <a:graphicData uri="http://schemas.openxmlformats.org/drawingml/2006/table">
            <a:tbl>
              <a:tblPr/>
              <a:tblGrid>
                <a:gridCol w="1102540"/>
                <a:gridCol w="246807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Operator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&lt;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less than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&lt;=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less than or equal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greater than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&gt;=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greater than or equal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==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equal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!=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not equal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&amp;&amp;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logical </a:t>
                      </a:r>
                      <a:r>
                        <a:rPr lang="en-US" sz="1600" dirty="0" smtClean="0"/>
                        <a:t>AND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| |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logical OR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1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29" y="1462533"/>
            <a:ext cx="8868871" cy="5035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Bit-wise Operators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int8_t a = 5;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b = 5;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 &amp;= ~BIT2; 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 = a &amp;&amp; ~BIT2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|= BIT2;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 = b || BIT2</a:t>
            </a:r>
          </a:p>
          <a:p>
            <a:pPr marL="0" indent="0">
              <a:buNone/>
            </a:pPr>
            <a:endParaRPr lang="en-US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414813"/>
              </p:ext>
            </p:extLst>
          </p:nvPr>
        </p:nvGraphicFramePr>
        <p:xfrm>
          <a:off x="4621528" y="2451394"/>
          <a:ext cx="4104685" cy="2560320"/>
        </p:xfrm>
        <a:graphic>
          <a:graphicData uri="http://schemas.openxmlformats.org/drawingml/2006/table">
            <a:tbl>
              <a:tblPr/>
              <a:tblGrid>
                <a:gridCol w="1798455"/>
                <a:gridCol w="230623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Operator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&amp;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^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XOR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~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One's Complement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Bit-shift 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&lt;&lt;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Bit-shift left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7593" y="3920741"/>
            <a:ext cx="21435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Remember: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BIT2: 00000100</a:t>
            </a:r>
          </a:p>
          <a:p>
            <a:r>
              <a:rPr lang="en-US" sz="2000" dirty="0" smtClean="0"/>
              <a:t>  ~BIT2: 11111011</a:t>
            </a:r>
          </a:p>
        </p:txBody>
      </p:sp>
    </p:spTree>
    <p:extLst>
      <p:ext uri="{BB962C8B-B14F-4D97-AF65-F5344CB8AC3E}">
        <p14:creationId xmlns:p14="http://schemas.microsoft.com/office/powerpoint/2010/main" val="8095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 and BIC in 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0952" y="3119227"/>
            <a:ext cx="260449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BIC in C</a:t>
            </a:r>
          </a:p>
          <a:p>
            <a:r>
              <a:rPr lang="en-US" sz="2000" dirty="0" smtClean="0"/>
              <a:t>  BIT2: 00000100</a:t>
            </a:r>
          </a:p>
          <a:p>
            <a:r>
              <a:rPr lang="en-US" sz="2000" dirty="0" smtClean="0"/>
              <a:t>~BIT2: 11111011</a:t>
            </a:r>
          </a:p>
          <a:p>
            <a:endParaRPr lang="en-US" sz="2000" dirty="0"/>
          </a:p>
          <a:p>
            <a:r>
              <a:rPr lang="en-US" sz="2000" dirty="0" smtClean="0"/>
              <a:t>a &amp; ~BIT2:   00000101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AND  11111011</a:t>
            </a:r>
            <a:endParaRPr lang="en-US" sz="2000" dirty="0"/>
          </a:p>
          <a:p>
            <a:r>
              <a:rPr lang="en-US" sz="2000" dirty="0" smtClean="0"/>
              <a:t>                     00000001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00564" y="1476419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a = 5;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b = 5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 &amp;= ~BIT2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clear bit 2</a:t>
            </a: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|=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BIT1;  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set bit 1</a:t>
            </a: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038077" y="5856888"/>
            <a:ext cx="2067514" cy="7883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239426" y="3119227"/>
            <a:ext cx="240161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BIS in C</a:t>
            </a:r>
          </a:p>
          <a:p>
            <a:r>
              <a:rPr lang="en-US" sz="2000" dirty="0" smtClean="0"/>
              <a:t>b | BIT1:   00000101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OR    00000010</a:t>
            </a:r>
            <a:endParaRPr lang="en-US" sz="2000" dirty="0"/>
          </a:p>
          <a:p>
            <a:r>
              <a:rPr lang="en-US" sz="2000" dirty="0"/>
              <a:t>               </a:t>
            </a:r>
            <a:r>
              <a:rPr lang="en-US" sz="2000" dirty="0" smtClean="0"/>
              <a:t>   00000111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862561" y="4448502"/>
            <a:ext cx="2067514" cy="7883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373605" y="1599529"/>
            <a:ext cx="4496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Instead of number, these could be ports or registers that we are setting/clearing bits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87" y="1543594"/>
            <a:ext cx="8868871" cy="5035231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(logical expression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(logical expression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else{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Example: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(temp &lt; MIN_TEMP)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flag = TOO_LOW;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(temp &gt; MAX_TEMP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flag = TOO_HIGH;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flag = JUST_RIGHT;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1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Lesson Outline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Intro to C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Program </a:t>
            </a:r>
            <a:r>
              <a:rPr lang="en-US" sz="2000" smtClean="0">
                <a:solidFill>
                  <a:srgbClr val="0070C0"/>
                </a:solidFill>
              </a:rPr>
              <a:t>flow control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l"/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53464" y="5044470"/>
            <a:ext cx="7395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Christ, people. Learn C, instead of just stringing random characters together until it compiles (with warnings).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199" y="1624995"/>
            <a:ext cx="3419475" cy="3419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53464" y="5904458"/>
            <a:ext cx="37242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https://en.wikiquote.org/wiki/Linus_Torvalds</a:t>
            </a:r>
          </a:p>
        </p:txBody>
      </p:sp>
    </p:spTree>
    <p:extLst>
      <p:ext uri="{BB962C8B-B14F-4D97-AF65-F5344CB8AC3E}">
        <p14:creationId xmlns:p14="http://schemas.microsoft.com/office/powerpoint/2010/main" val="400163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29" y="1535573"/>
            <a:ext cx="8868871" cy="5035231"/>
          </a:xfrm>
        </p:spPr>
        <p:txBody>
          <a:bodyPr>
            <a:normAutofit fontScale="92500" lnSpcReduction="10000"/>
          </a:bodyPr>
          <a:lstStyle/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switch (value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case constant-expression1: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statements;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case constant-expression2: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statements;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default: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// gets executed if no other case hits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statements;</a:t>
            </a:r>
          </a:p>
          <a:p>
            <a:pPr marL="400050" lvl="1" indent="0">
              <a:buNone/>
            </a:pP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 marL="400050" lvl="1" indent="0">
              <a:buNone/>
            </a:pP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Example: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switch (GAME_STATE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case MENU: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displayMenu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case PLAYING: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updateState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case LOST: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displayLost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573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67" y="1504180"/>
            <a:ext cx="8868871" cy="5035231"/>
          </a:xfrm>
        </p:spPr>
        <p:txBody>
          <a:bodyPr/>
          <a:lstStyle/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 (initial; continue; increment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800" dirty="0">
                <a:solidFill>
                  <a:srgbClr val="0070C0"/>
                </a:solidFill>
              </a:rPr>
              <a:t>initial </a:t>
            </a:r>
            <a:r>
              <a:rPr lang="en-US" sz="1800" dirty="0" smtClean="0"/>
              <a:t>– initializes variable to the starting value</a:t>
            </a:r>
            <a:endParaRPr lang="en-US" sz="1800" dirty="0"/>
          </a:p>
          <a:p>
            <a:r>
              <a:rPr lang="en-US" sz="1800" dirty="0">
                <a:solidFill>
                  <a:srgbClr val="0070C0"/>
                </a:solidFill>
              </a:rPr>
              <a:t>continue</a:t>
            </a:r>
            <a:r>
              <a:rPr lang="en-US" sz="1800" dirty="0"/>
              <a:t> </a:t>
            </a:r>
            <a:r>
              <a:rPr lang="en-US" sz="1800" dirty="0" smtClean="0"/>
              <a:t>– continues looping while condition is true</a:t>
            </a:r>
            <a:endParaRPr lang="en-US" sz="1800" dirty="0"/>
          </a:p>
          <a:p>
            <a:r>
              <a:rPr lang="en-US" sz="1800" dirty="0">
                <a:solidFill>
                  <a:srgbClr val="0070C0"/>
                </a:solidFill>
              </a:rPr>
              <a:t>increment</a:t>
            </a:r>
            <a:r>
              <a:rPr lang="en-US" sz="1800" dirty="0"/>
              <a:t> - </a:t>
            </a:r>
            <a:r>
              <a:rPr lang="en-US" sz="1800" dirty="0" smtClean="0"/>
              <a:t>usually </a:t>
            </a:r>
            <a:r>
              <a:rPr lang="en-US" sz="1800" dirty="0"/>
              <a:t>used to increment / decrement a </a:t>
            </a:r>
            <a:r>
              <a:rPr lang="en-US" sz="1800" dirty="0" smtClean="0"/>
              <a:t>variable</a:t>
            </a:r>
            <a:endParaRPr lang="en-US" sz="1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Example:</a:t>
            </a:r>
          </a:p>
          <a:p>
            <a:pPr marL="400050" lvl="1" indent="0">
              <a:buNone/>
            </a:pPr>
            <a:endParaRPr lang="nn-NO" sz="1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nn-NO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nn-NO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nt sum = 0;  </a:t>
            </a:r>
            <a:r>
              <a:rPr lang="nn-NO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good form to ALWAYS initialize your variables</a:t>
            </a:r>
          </a:p>
          <a:p>
            <a:pPr marL="400050" lvl="1" indent="0">
              <a:buNone/>
            </a:pPr>
            <a:r>
              <a:rPr lang="nn-NO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 (int i </a:t>
            </a:r>
            <a:r>
              <a:rPr lang="nn-NO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= 1; i &lt;= 20; i</a:t>
            </a:r>
            <a:r>
              <a:rPr lang="nn-NO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++){</a:t>
            </a:r>
            <a:endParaRPr lang="nn-NO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nn-NO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sum += i;</a:t>
            </a:r>
          </a:p>
          <a:p>
            <a:pPr marL="400050" lvl="1" indent="0">
              <a:buNone/>
            </a:pPr>
            <a:r>
              <a:rPr lang="nn-NO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 / Do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29" y="1464766"/>
            <a:ext cx="8868871" cy="5035231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while (condition) {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US" sz="1400" i="1" dirty="0" smtClean="0"/>
              <a:t>		do </a:t>
            </a:r>
            <a:r>
              <a:rPr lang="en-US" sz="1400" i="1" dirty="0"/>
              <a:t>while</a:t>
            </a:r>
            <a:r>
              <a:rPr lang="en-US" sz="1400" dirty="0"/>
              <a:t> is guaranteed to be executed once, </a:t>
            </a:r>
            <a:r>
              <a:rPr lang="en-US" sz="1400" i="1" dirty="0"/>
              <a:t>while</a:t>
            </a:r>
            <a:r>
              <a:rPr lang="en-US" sz="1400" dirty="0"/>
              <a:t> isn't.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statements;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 while (condition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Example: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 marL="400050" lvl="1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&lt; 10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){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++;}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++;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 while 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&lt; 10);</a:t>
            </a:r>
          </a:p>
          <a:p>
            <a:pPr marL="400050" lvl="1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final value of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is 11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580709" y="5138057"/>
            <a:ext cx="199426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Will execute at least once!</a:t>
            </a:r>
          </a:p>
        </p:txBody>
      </p:sp>
      <p:sp>
        <p:nvSpPr>
          <p:cNvPr id="7" name="Left Arrow 6"/>
          <p:cNvSpPr/>
          <p:nvPr/>
        </p:nvSpPr>
        <p:spPr bwMode="auto">
          <a:xfrm>
            <a:off x="2981559" y="5246576"/>
            <a:ext cx="1454331" cy="409303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8" name="Left Arrow 7"/>
          <p:cNvSpPr/>
          <p:nvPr/>
        </p:nvSpPr>
        <p:spPr bwMode="auto">
          <a:xfrm>
            <a:off x="2981560" y="4402460"/>
            <a:ext cx="1454331" cy="409303"/>
          </a:xfrm>
          <a:prstGeom prst="lef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0709" y="3753122"/>
            <a:ext cx="4031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valid? … yes! You could write your entire program on one line … but please don’t!!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C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29" y="1503490"/>
            <a:ext cx="8868871" cy="4801058"/>
          </a:xfrm>
        </p:spPr>
        <p:txBody>
          <a:bodyPr>
            <a:normAutofit fontScale="77500" lnSpcReduction="20000"/>
          </a:bodyPr>
          <a:lstStyle/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#include statements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#define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statements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global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variables &lt;- NOOOOOO!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 main(void)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Variable declarations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Useful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code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while (1)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{;}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trap the CPU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Example:</a:t>
            </a:r>
          </a:p>
          <a:p>
            <a:pPr marL="400050" lvl="1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stdint.h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unint8_t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NUM_LOOPS = 23;</a:t>
            </a:r>
          </a:p>
          <a:p>
            <a:pPr marL="400050" lvl="1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main(void)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unsigned int summation = 0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&lt;= NUM_LOOPS;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summation +=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while (1)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{;}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trap the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CPU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30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b="1" dirty="0" err="1" smtClean="0"/>
              <a:t>ain.c</a:t>
            </a:r>
            <a:r>
              <a:rPr lang="en-US" b="1" dirty="0" smtClean="0"/>
              <a:t>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5" y="1519947"/>
            <a:ext cx="8868871" cy="484144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/*--------------------------------------------------------------------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Name:&lt;Your </a:t>
            </a:r>
            <a:r>
              <a:rPr lang="en-US" sz="1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Name&gt;</a:t>
            </a:r>
          </a:p>
          <a:p>
            <a:pPr marL="400050" lvl="1" indent="0">
              <a:buNone/>
            </a:pPr>
            <a:r>
              <a:rPr lang="en-US" sz="1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Lab#</a:t>
            </a:r>
            <a:r>
              <a:rPr lang="en-US" sz="1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and name&gt;</a:t>
            </a:r>
          </a:p>
          <a:p>
            <a:pPr marL="400050" lvl="1" indent="0">
              <a:buNone/>
            </a:pPr>
            <a:endParaRPr lang="en-US" sz="1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0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Purp:A</a:t>
            </a: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brief description of what this program does and 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the general solution strategy. </a:t>
            </a:r>
          </a:p>
          <a:p>
            <a:pPr marL="400050" lvl="1" indent="0">
              <a:buNone/>
            </a:pPr>
            <a:endParaRPr lang="en-US" sz="1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Doc:    &lt;list the names of the people who you helped&gt;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&lt;list the names of the people who assisted you&gt;</a:t>
            </a:r>
          </a:p>
          <a:p>
            <a:pPr marL="400050" lvl="1" indent="0">
              <a:buNone/>
            </a:pPr>
            <a:endParaRPr lang="en-US" sz="1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Academic Integrity Statement: I certify that, while others may have 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assisted me in brain storming, debugging and validating this program, 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program itself is my own work. I understand that submitting code 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which is the work of other individuals is a violation of the honor   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code.  I also understand that if I knowingly give my original work to </a:t>
            </a:r>
          </a:p>
          <a:p>
            <a:pPr marL="400050" lvl="1" indent="0">
              <a:buNone/>
            </a:pPr>
            <a:r>
              <a:rPr lang="en-US" sz="1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another individual is also a violation of the honor code. </a:t>
            </a:r>
          </a:p>
          <a:p>
            <a:pPr marL="400050" lvl="1" indent="0">
              <a:buNone/>
            </a:pPr>
            <a:r>
              <a:rPr lang="en-US" sz="1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-------------------------------------------------------------------------*/</a:t>
            </a:r>
            <a:endParaRPr lang="en-US" sz="12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584434" y="5249918"/>
            <a:ext cx="6345622" cy="748862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Remember to put the correct header on your code!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be monsters ahead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95" y="2191364"/>
            <a:ext cx="8671081" cy="334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39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73" y="1699017"/>
            <a:ext cx="8083562" cy="2818013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Single line comment</a:t>
            </a: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 block comment that can span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multiple lines */</a:t>
            </a: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0;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 declaration</a:t>
            </a: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/*************************************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** The previous variable was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** declared just as an example.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*************************************/</a:t>
            </a:r>
          </a:p>
        </p:txBody>
      </p:sp>
    </p:spTree>
    <p:extLst>
      <p:ext uri="{BB962C8B-B14F-4D97-AF65-F5344CB8AC3E}">
        <p14:creationId xmlns:p14="http://schemas.microsoft.com/office/powerpoint/2010/main" val="4160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44" y="4611414"/>
            <a:ext cx="8083562" cy="1745871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•Note: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These sizes are dependent on the compiler and target architecture -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these are for the MSP430.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•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Note: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Do not use the float / double types on the MSP430 - since it doesn't have floating point hardware support, implementing software support will use almost all of your memory.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9992"/>
              </p:ext>
            </p:extLst>
          </p:nvPr>
        </p:nvGraphicFramePr>
        <p:xfrm>
          <a:off x="580603" y="2080518"/>
          <a:ext cx="7772400" cy="2194560"/>
        </p:xfrm>
        <a:graphic>
          <a:graphicData uri="http://schemas.openxmlformats.org/drawingml/2006/table">
            <a:tbl>
              <a:tblPr/>
              <a:tblGrid>
                <a:gridCol w="1547602"/>
                <a:gridCol w="1877353"/>
                <a:gridCol w="43474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byte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number or ASCII character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 bytes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larger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 bytes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single-precision floating point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double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bytes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double-precision floating point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True or false, need</a:t>
                      </a:r>
                      <a:r>
                        <a:rPr lang="en-US" baseline="0" dirty="0" smtClean="0"/>
                        <a:t> to include </a:t>
                      </a:r>
                      <a:r>
                        <a:rPr lang="en-US" b="1" dirty="0" err="1" smtClean="0"/>
                        <a:t>stdbool.h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0603" y="1613337"/>
            <a:ext cx="2567198" cy="30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856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inherit"/>
                <a:cs typeface="Arial" pitchFamily="34" charset="0"/>
              </a:rPr>
              <a:t>Variable Types: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effectLst/>
                <a:latin typeface="inherit"/>
                <a:cs typeface="Arial" pitchFamily="34" charset="0"/>
              </a:rPr>
              <a:t>int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inherit"/>
                <a:cs typeface="Arial" pitchFamily="34" charset="0"/>
              </a:rPr>
              <a:t> a;</a:t>
            </a:r>
          </a:p>
        </p:txBody>
      </p:sp>
    </p:spTree>
    <p:extLst>
      <p:ext uri="{BB962C8B-B14F-4D97-AF65-F5344CB8AC3E}">
        <p14:creationId xmlns:p14="http://schemas.microsoft.com/office/powerpoint/2010/main" val="14218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043" y="5698380"/>
            <a:ext cx="8083562" cy="58417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•Note: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Once again, sizes are dependent on compiler / target architecture -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these are for the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MSP430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3808" y="1693909"/>
            <a:ext cx="4186791" cy="58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856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inherit"/>
                <a:cs typeface="Arial" pitchFamily="34" charset="0"/>
              </a:rPr>
              <a:t>Variable Modifiers: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inherit"/>
                <a:cs typeface="Arial" pitchFamily="34" charset="0"/>
              </a:rPr>
              <a:t>unsigned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effectLst/>
                <a:latin typeface="inherit"/>
                <a:cs typeface="Arial" pitchFamily="34" charset="0"/>
              </a:rPr>
              <a:t>int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inherit"/>
                <a:cs typeface="Arial" pitchFamily="34" charset="0"/>
              </a:rPr>
              <a:t> a;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716001"/>
              </p:ext>
            </p:extLst>
          </p:nvPr>
        </p:nvGraphicFramePr>
        <p:xfrm>
          <a:off x="613809" y="2158766"/>
          <a:ext cx="8061690" cy="3200400"/>
        </p:xfrm>
        <a:graphic>
          <a:graphicData uri="http://schemas.openxmlformats.org/drawingml/2006/table">
            <a:tbl>
              <a:tblPr/>
              <a:tblGrid>
                <a:gridCol w="1277868"/>
                <a:gridCol w="678382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Modifier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remains a 2-byte integer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long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increases int size to 4 bytes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signed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two's complement numbers (default)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unsigned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allows unsigned arithmetic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directly allocates memory to remember a value between function calls. Variable is allocated to "permanent" memory, not the stack.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extern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actual </a:t>
                      </a:r>
                      <a:r>
                        <a:rPr lang="en-US" dirty="0"/>
                        <a:t>storage and initial value of variable is defined elsewhere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const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assigns a constant (read-only) value to a variable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3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#include &lt;msp430.h&gt;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40"/>
          <a:stretch/>
        </p:blipFill>
        <p:spPr bwMode="auto">
          <a:xfrm>
            <a:off x="2659274" y="3472747"/>
            <a:ext cx="3452291" cy="29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41183" y="2970927"/>
            <a:ext cx="5102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c:\ti\ccsv6\ccs_base\msp430\include\msp430g2553.h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02" y="2409814"/>
            <a:ext cx="4534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c:\ti\ccsv6\ccs_base\msp430\include\msp430.h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81" y="1924865"/>
            <a:ext cx="59055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0708" y="1482351"/>
            <a:ext cx="4534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From assembly template:</a:t>
            </a:r>
            <a:endParaRPr lang="en-US" sz="1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58" y="2911634"/>
            <a:ext cx="37433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925003" y="1904717"/>
            <a:ext cx="1008274" cy="31542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701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stdint.h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71600"/>
            <a:ext cx="7935687" cy="938048"/>
          </a:xfrm>
        </p:spPr>
        <p:txBody>
          <a:bodyPr>
            <a:noAutofit/>
          </a:bodyPr>
          <a:lstStyle/>
          <a:p>
            <a:r>
              <a:rPr lang="en-US" sz="2000" dirty="0"/>
              <a:t>In: C:\</a:t>
            </a:r>
            <a:r>
              <a:rPr lang="en-US" sz="2000" dirty="0" smtClean="0"/>
              <a:t>ti\ccsv6\tools\compiler\msp430_15.12.3.LTS\include</a:t>
            </a:r>
          </a:p>
          <a:p>
            <a:r>
              <a:rPr lang="en-US" sz="2000" dirty="0" smtClean="0"/>
              <a:t>Take a look, this defines a bunch of data types to help you: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04901"/>
              </p:ext>
            </p:extLst>
          </p:nvPr>
        </p:nvGraphicFramePr>
        <p:xfrm>
          <a:off x="1898844" y="2240756"/>
          <a:ext cx="458071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0355"/>
                <a:gridCol w="2290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Declaration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 Shorthand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signed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int8_t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uint8_t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int16_t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uint16_t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int32_t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 long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uint32_t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685799" y="5105627"/>
            <a:ext cx="7654834" cy="1200329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sym typeface="Wingdings" pitchFamily="2" charset="2"/>
              </a:rPr>
              <a:t>Why is this useful? Portability … 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sym typeface="Wingdings" pitchFamily="2" charset="2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sym typeface="Wingdings" pitchFamily="2" charset="2"/>
              </a:rPr>
              <a:t> isn’t always 16 bits on every architecture. It is useful to use these, makes your code more readable (and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Times New Roman" pitchFamily="18" charset="0"/>
                <a:sym typeface="Wingdings" pitchFamily="2" charset="2"/>
              </a:rPr>
              <a:t> portable)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1893" y="2983880"/>
            <a:ext cx="2061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These data types will cleanly compile on x86, MSP430, ARM (32b/64b), </a:t>
            </a:r>
            <a:r>
              <a:rPr lang="en-US" sz="1800" dirty="0" err="1" smtClean="0"/>
              <a:t>etc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04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Mirai</a:t>
            </a:r>
            <a:r>
              <a:rPr lang="en-US" dirty="0" smtClean="0"/>
              <a:t> Source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" y="6519445"/>
            <a:ext cx="850392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https://github.com/AllGloryToTheHypnotoad/Mirai-Source-Code/blob/master/mirai/bot/attack_tcp.c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37590"/>
            <a:ext cx="8382000" cy="4924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466850" y="3314700"/>
            <a:ext cx="5915025" cy="923925"/>
          </a:xfrm>
          <a:prstGeom prst="rect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Don’t be stupid and download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this, compile this, and infect the .EDU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5483</TotalTime>
  <Words>1810</Words>
  <Application>Microsoft Office PowerPoint</Application>
  <PresentationFormat>On-screen Show (4:3)</PresentationFormat>
  <Paragraphs>414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inherit</vt:lpstr>
      <vt:lpstr>Times New Roman</vt:lpstr>
      <vt:lpstr>Trebuchet MS</vt:lpstr>
      <vt:lpstr>Wingdings</vt:lpstr>
      <vt:lpstr>4_USAFA Standard</vt:lpstr>
      <vt:lpstr>5_USAFA Standard</vt:lpstr>
      <vt:lpstr>Custom Design</vt:lpstr>
      <vt:lpstr>PowerPoint Presentation</vt:lpstr>
      <vt:lpstr>Overview</vt:lpstr>
      <vt:lpstr>There be monsters ahead</vt:lpstr>
      <vt:lpstr>C Language:  Comments</vt:lpstr>
      <vt:lpstr>C Language:  Variables</vt:lpstr>
      <vt:lpstr>C Language:  Variables</vt:lpstr>
      <vt:lpstr>#include &lt;msp430.h&gt;</vt:lpstr>
      <vt:lpstr>#include &lt;stdint.h&gt;</vt:lpstr>
      <vt:lpstr>Mirai Source Code</vt:lpstr>
      <vt:lpstr>Others</vt:lpstr>
      <vt:lpstr>So now you can write this</vt:lpstr>
      <vt:lpstr>Volatile</vt:lpstr>
      <vt:lpstr>C Language:  Constants</vt:lpstr>
      <vt:lpstr>Constants vs Macros (#define)</vt:lpstr>
      <vt:lpstr>C Language:  Operators</vt:lpstr>
      <vt:lpstr>C Language:  Operators</vt:lpstr>
      <vt:lpstr>C Language:  Operators</vt:lpstr>
      <vt:lpstr>BIS and BIC in C</vt:lpstr>
      <vt:lpstr>If Statement</vt:lpstr>
      <vt:lpstr>Switch Statement</vt:lpstr>
      <vt:lpstr>For Loop</vt:lpstr>
      <vt:lpstr>While / Do While Loop</vt:lpstr>
      <vt:lpstr>Basic C Program Structure</vt:lpstr>
      <vt:lpstr>main.c Documentation</vt:lpstr>
      <vt:lpstr>BACKUPS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342</cp:revision>
  <cp:lastPrinted>2018-05-21T20:23:10Z</cp:lastPrinted>
  <dcterms:created xsi:type="dcterms:W3CDTF">2001-06-27T14:08:57Z</dcterms:created>
  <dcterms:modified xsi:type="dcterms:W3CDTF">2018-10-03T20:00:51Z</dcterms:modified>
</cp:coreProperties>
</file>