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7" r:id="rId3"/>
  </p:sldMasterIdLst>
  <p:notesMasterIdLst>
    <p:notesMasterId r:id="rId16"/>
  </p:notesMasterIdLst>
  <p:handoutMasterIdLst>
    <p:handoutMasterId r:id="rId17"/>
  </p:handoutMasterIdLst>
  <p:sldIdLst>
    <p:sldId id="352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53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9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698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8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2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1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95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70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13E8-165F-4932-9E2D-FD497CB9A4F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267200" y="2347023"/>
            <a:ext cx="431719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ECE382</a:t>
            </a:r>
          </a:p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Lesson 22+23</a:t>
            </a:r>
            <a:endParaRPr lang="en-US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584610" y="4743731"/>
            <a:ext cx="3083514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endParaRPr lang="en-US" dirty="0"/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360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ypedef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union {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byte[2]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word;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ByteWord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int8_t h, l;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w;</a:t>
            </a:r>
            <a:endParaRPr lang="en-US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ByteWord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bob;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ob.word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22689;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bob.byte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[1]; 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this is: 88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bob.byte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[0]; 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this is: 161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ob.word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22689</a:t>
            </a:r>
            <a:endParaRPr lang="en-US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 = (h &lt;&lt; 8) +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  </a:t>
            </a:r>
            <a:r>
              <a:rPr lang="en-US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22689</a:t>
            </a:r>
            <a:endParaRPr lang="en-US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Now you can double check this in </a:t>
            </a:r>
            <a:r>
              <a:rPr lang="en-US" dirty="0" err="1"/>
              <a:t>matlab</a:t>
            </a:r>
            <a:r>
              <a:rPr lang="en-US" dirty="0"/>
              <a:t>, python, whatever with: (88&lt;&lt;8) + 161 = </a:t>
            </a:r>
            <a:r>
              <a:rPr lang="en-US" dirty="0" smtClean="0"/>
              <a:t>22689</a:t>
            </a:r>
            <a:endParaRPr lang="en-US" dirty="0"/>
          </a:p>
          <a:p>
            <a:r>
              <a:rPr lang="en-US" dirty="0"/>
              <a:t>Unions allow you to do cool things like byte word manipulation </a:t>
            </a:r>
            <a:r>
              <a:rPr lang="en-US" dirty="0" smtClean="0"/>
              <a:t>without </a:t>
            </a:r>
            <a:r>
              <a:rPr lang="en-US" dirty="0"/>
              <a:t>having to do the underlying </a:t>
            </a:r>
            <a:r>
              <a:rPr lang="en-US" dirty="0" smtClean="0"/>
              <a:t>math</a:t>
            </a:r>
          </a:p>
          <a:p>
            <a:r>
              <a:rPr lang="en-US" dirty="0" smtClean="0"/>
              <a:t>Manipulating data like this is a common use of unions in HW drivers or networking code</a:t>
            </a:r>
          </a:p>
          <a:p>
            <a:pPr lvl="1"/>
            <a:r>
              <a:rPr lang="en-US" dirty="0" smtClean="0"/>
              <a:t>Unions are not as common as the previous data structures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06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38" y="1592317"/>
            <a:ext cx="8698557" cy="5002692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int8_t x = 0xFF;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Memory location 0x0800 = 0xFF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int8_t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y[3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 = {0x23,0x56,0x89};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starts at memory location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0x0801 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int8_t*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letter_ptr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0;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Memory locations: 0x0804 - 0x0805 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letter_ptr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0xABCD;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/>
              <a:t>Question: </a:t>
            </a:r>
            <a:r>
              <a:rPr lang="en-US" sz="1400" dirty="0"/>
              <a:t>What values would be assigned using the following statements?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Questions are independent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 reset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variables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 original state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fr-FR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y[2]; </a:t>
            </a:r>
            <a:r>
              <a:rPr lang="fr-FR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        </a:t>
            </a:r>
            <a:endParaRPr lang="fr-FR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letter_ptr</a:t>
            </a:r>
            <a:r>
              <a:rPr lang="fr-FR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y;                 </a:t>
            </a:r>
            <a:endParaRPr lang="fr-FR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 = *(</a:t>
            </a:r>
            <a:r>
              <a:rPr lang="fr-FR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letter_ptr</a:t>
            </a:r>
            <a:r>
              <a:rPr lang="fr-FR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fr-FR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1);          </a:t>
            </a:r>
            <a:endParaRPr lang="fr-FR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letter_ptr</a:t>
            </a:r>
            <a:r>
              <a:rPr lang="fr-FR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&amp;x;</a:t>
            </a:r>
            <a:endParaRPr lang="fr-FR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y[2] = *(</a:t>
            </a:r>
            <a:r>
              <a:rPr lang="fr-FR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letter_ptr</a:t>
            </a:r>
            <a:r>
              <a:rPr lang="fr-FR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+ 1);       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190366"/>
              </p:ext>
            </p:extLst>
          </p:nvPr>
        </p:nvGraphicFramePr>
        <p:xfrm>
          <a:off x="6737804" y="3497145"/>
          <a:ext cx="20320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0x801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0x802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0x803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0x804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0x805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05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32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Lesson Outline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Data Structures</a:t>
            </a:r>
          </a:p>
          <a:p>
            <a:pPr marL="1138238" lvl="2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</a:rPr>
              <a:t>Structures</a:t>
            </a:r>
          </a:p>
          <a:p>
            <a:pPr marL="1138238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Pointers</a:t>
            </a:r>
          </a:p>
          <a:p>
            <a:pPr marL="1138238" lvl="2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</a:rPr>
              <a:t>Arrays</a:t>
            </a:r>
          </a:p>
          <a:p>
            <a:pPr marL="1138238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Unions</a:t>
            </a:r>
            <a:endParaRPr lang="en-US" sz="1800" dirty="0" smtClean="0">
              <a:solidFill>
                <a:srgbClr val="0070C0"/>
              </a:solidFill>
            </a:endParaRPr>
          </a:p>
          <a:p>
            <a:pPr algn="l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1633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</a:t>
            </a:r>
            <a:r>
              <a:rPr lang="en-US" dirty="0" err="1"/>
              <a:t>s</a:t>
            </a:r>
            <a:r>
              <a:rPr lang="en-US" b="1" dirty="0" err="1" smtClean="0"/>
              <a:t>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089" y="1510257"/>
            <a:ext cx="8299655" cy="48353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1" dirty="0" smtClean="0"/>
              <a:t>Struct</a:t>
            </a:r>
            <a:r>
              <a:rPr lang="en-US" sz="1400" dirty="0" smtClean="0"/>
              <a:t>:   similar to an “</a:t>
            </a:r>
            <a:r>
              <a:rPr lang="en-US" sz="1400" b="1" dirty="0" smtClean="0"/>
              <a:t>object</a:t>
            </a:r>
            <a:r>
              <a:rPr lang="en-US" sz="1400" dirty="0" smtClean="0"/>
              <a:t>” from C++ or python. They allow you to group related data together and treat it as a variable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This is fine:</a:t>
            </a:r>
          </a:p>
          <a:p>
            <a:pPr marL="0" indent="0">
              <a:buNone/>
            </a:pP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&lt;name&gt;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&lt;type&gt; &lt;var1&gt;;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&lt;type&gt; &lt;var2&gt;;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14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&lt;name&gt; &lt;</a:t>
            </a:r>
            <a:r>
              <a:rPr lang="en-US" sz="1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variable_name</a:t>
            </a: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variable_name</a:t>
            </a: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&gt;.&lt;var1&gt; = &lt;value&gt;;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variable_name</a:t>
            </a: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&gt;.&lt;var2&gt; = &lt;value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Better: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ypedef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struct</a:t>
            </a:r>
            <a:endParaRPr lang="en-US" sz="14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&lt;type&gt; &lt;var1&gt;;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&lt;type&gt; &lt;var2&gt;;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 &lt;name&gt;;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&lt;name&gt; &lt;</a:t>
            </a:r>
            <a:r>
              <a:rPr lang="en-US" sz="1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variable_name</a:t>
            </a:r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&gt;;</a:t>
            </a:r>
            <a:endParaRPr lang="en-US" sz="14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134613" y="1848856"/>
            <a:ext cx="4881558" cy="443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typdef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x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y;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point_t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ypedef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point_t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center;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radius;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circle_t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main(void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and initialize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like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1200" b="1" kern="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point_t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myCenter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{20, 7};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circle_t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myCircle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myCenter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5};</a:t>
            </a:r>
          </a:p>
          <a:p>
            <a:pPr marL="0" indent="0">
              <a:buFontTx/>
              <a:buNone/>
            </a:pP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dot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notation to access variables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myCenter.x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myCircle.radius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25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myCircle.center.x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12;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917731" y="1848856"/>
            <a:ext cx="0" cy="4434882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9777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13" y="1538431"/>
            <a:ext cx="8258239" cy="48623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a = 10;         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declaring an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Pointer</a:t>
            </a:r>
            <a:r>
              <a:rPr lang="en-US" sz="1400" b="1" dirty="0"/>
              <a:t>:  </a:t>
            </a:r>
            <a:r>
              <a:rPr lang="en-US" sz="1400" dirty="0"/>
              <a:t>A pointer is a variable that holds a memory address.</a:t>
            </a:r>
          </a:p>
          <a:p>
            <a:pPr marL="0" indent="0">
              <a:buNone/>
            </a:pPr>
            <a:r>
              <a:rPr lang="en-US" sz="1400" dirty="0"/>
              <a:t>                An address “points” to a value in memory.</a:t>
            </a:r>
          </a:p>
          <a:p>
            <a:pPr marL="0" indent="0">
              <a:buNone/>
            </a:pPr>
            <a:r>
              <a:rPr lang="en-US" sz="1400" dirty="0"/>
              <a:t>                In assembly:    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0(r5), r6              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is r5 or r6 the pointer?</a:t>
            </a: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*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       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declaring a pointer to an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0" indent="0">
              <a:buNone/>
            </a:pPr>
            <a:r>
              <a:rPr lang="fr-FR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ypedef</a:t>
            </a:r>
            <a:r>
              <a:rPr lang="fr-FR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fr-FR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fr-FR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x</a:t>
            </a:r>
            <a:r>
              <a:rPr lang="fr-FR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y;</a:t>
            </a:r>
          </a:p>
          <a:p>
            <a:pPr marL="0" indent="0">
              <a:buNone/>
            </a:pPr>
            <a:r>
              <a:rPr lang="fr-FR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fr-FR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point_t</a:t>
            </a:r>
            <a:r>
              <a:rPr lang="fr-FR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fr-FR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&amp;a;          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setting the value of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aPtr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to the address of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20;         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sets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to 20 by dereferencing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aPtr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fr-FR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point_t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myPoint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{1,2};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declaring a structure of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point_t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initializing 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     // with constants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fr-FR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oint_t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myPointPtr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declaring a pointer to a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point_t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myPointPtr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&amp;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myPoint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setting the value of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myPointPtr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to address of 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//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myPoint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myPoint.x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5;    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sets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myPoint.x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5 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myPointPtr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).x = 10;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sets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myPoint.x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to 10 by dereferencing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myPointPtr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myPointPtr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-&gt;x = 20; 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sets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myPoint.x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10 20 by dereferencing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myPointPtr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// (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alternative method)</a:t>
            </a:r>
          </a:p>
        </p:txBody>
      </p:sp>
    </p:spTree>
    <p:extLst>
      <p:ext uri="{BB962C8B-B14F-4D97-AF65-F5344CB8AC3E}">
        <p14:creationId xmlns:p14="http://schemas.microsoft.com/office/powerpoint/2010/main" val="569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563" y="1470457"/>
            <a:ext cx="8083562" cy="48357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1" dirty="0" smtClean="0"/>
              <a:t>Pointer:  </a:t>
            </a:r>
            <a:r>
              <a:rPr lang="en-US" sz="1400" dirty="0"/>
              <a:t>A pointer is a variable that holds a memory address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An address “points” to a value in memory.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In assembly:     </a:t>
            </a:r>
            <a:r>
              <a:rPr lang="en-US" sz="14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0(r5), r6              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is r5 or r6 the pointer?</a:t>
            </a: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nt16_t x = 0x1234, y = 0x5678;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//assume put at 0x200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nt16_t *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typically initializes to 0 (NULL)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nt16_t *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&amp;x;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//what is in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 = *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//what is in y?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 = y;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what is in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x?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0x2019;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//what is x?</a:t>
            </a:r>
          </a:p>
          <a:p>
            <a:pPr marL="0" indent="0">
              <a:buNone/>
            </a:pP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0x0206; 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y;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//where is this stored?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061368"/>
              </p:ext>
            </p:extLst>
          </p:nvPr>
        </p:nvGraphicFramePr>
        <p:xfrm>
          <a:off x="157655" y="2107523"/>
          <a:ext cx="6660930" cy="1957771"/>
        </p:xfrm>
        <a:graphic>
          <a:graphicData uri="http://schemas.openxmlformats.org/drawingml/2006/table">
            <a:tbl>
              <a:tblPr/>
              <a:tblGrid>
                <a:gridCol w="542652"/>
                <a:gridCol w="1414711"/>
                <a:gridCol w="4703567"/>
              </a:tblGrid>
              <a:tr h="2572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Token</a:t>
                      </a:r>
                    </a:p>
                  </a:txBody>
                  <a:tcPr marL="53190" marR="53190" marT="53190" marB="5319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Context</a:t>
                      </a:r>
                    </a:p>
                  </a:txBody>
                  <a:tcPr marL="53190" marR="53190" marT="53190" marB="5319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53190" marR="53190" marT="53190" marB="5319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&amp;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Assignment statement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Returns the address of the variable after this token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*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Variable declaration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Variable contains the address pointing to a variable of type </a:t>
                      </a:r>
                      <a:r>
                        <a:rPr lang="en-US" sz="1100" dirty="0" err="1">
                          <a:effectLst/>
                        </a:rPr>
                        <a:t>var_type</a:t>
                      </a:r>
                      <a:endParaRPr lang="en-US" sz="1100" dirty="0">
                        <a:effectLst/>
                      </a:endParaRP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2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*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Assignment statement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Allows you to access the contents of the variable at which the pointer is pointing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127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-&gt;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Structure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Access a structure's elements through a structure pointer (instead of the "." notation). Also can use (*structure).element.</a:t>
                      </a:r>
                    </a:p>
                  </a:txBody>
                  <a:tcPr marL="53190" marR="53190" marT="53190" marB="531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313634"/>
              </p:ext>
            </p:extLst>
          </p:nvPr>
        </p:nvGraphicFramePr>
        <p:xfrm>
          <a:off x="6922788" y="2968646"/>
          <a:ext cx="20320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9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865" y="1500273"/>
            <a:ext cx="8633820" cy="475273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int8_t x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0x25;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address of x is 0x1000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int16_t y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0x1234;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address of y is 0x1001 - 0x1002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*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&amp;x;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address of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is 0x1003 - 0x1004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*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&amp;y;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address of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yPtr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is 0x1005 - 0x1006</a:t>
            </a:r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Examples: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Questions are independent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 reset variables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to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original state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++;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 = *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+ 1;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x =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Reset variables to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original state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0x12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x =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?  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?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Reset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variables to original state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yPtr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+ *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?  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yPtr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?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81517"/>
              </p:ext>
            </p:extLst>
          </p:nvPr>
        </p:nvGraphicFramePr>
        <p:xfrm>
          <a:off x="6837680" y="2915443"/>
          <a:ext cx="20320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58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39" y="1576551"/>
            <a:ext cx="8433054" cy="47769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Array:  </a:t>
            </a:r>
            <a:r>
              <a:rPr lang="en-US" sz="1400" dirty="0"/>
              <a:t>a collection of elements of the same data type stored in consecutive memory locations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Index counting starts at 0</a:t>
            </a:r>
          </a:p>
          <a:p>
            <a:r>
              <a:rPr lang="en-US" sz="1400" dirty="0"/>
              <a:t>Max index is NUM_ELEMENTS - 1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array_name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[NUM_ELEMENTS]; // Uninitialized 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array_name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[] = {val0, val1, ...}; // Initialized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>
                <a:solidFill>
                  <a:srgbClr val="00B050"/>
                </a:solidFill>
              </a:rPr>
              <a:t>array_name</a:t>
            </a:r>
            <a:r>
              <a:rPr lang="en-US" sz="1400" dirty="0"/>
              <a:t> </a:t>
            </a:r>
            <a:r>
              <a:rPr lang="en-US" sz="1400" b="1" dirty="0"/>
              <a:t>decays</a:t>
            </a:r>
            <a:r>
              <a:rPr lang="en-US" sz="1400" dirty="0"/>
              <a:t> into a </a:t>
            </a:r>
            <a:r>
              <a:rPr lang="en-US" sz="1400" dirty="0">
                <a:solidFill>
                  <a:schemeClr val="accent2"/>
                </a:solidFill>
              </a:rPr>
              <a:t>pointer</a:t>
            </a:r>
            <a:r>
              <a:rPr lang="en-US" sz="1400" dirty="0"/>
              <a:t> to the first element in the array</a:t>
            </a:r>
          </a:p>
          <a:p>
            <a:r>
              <a:rPr lang="en-US" sz="1400" dirty="0">
                <a:solidFill>
                  <a:srgbClr val="00B050"/>
                </a:solidFill>
              </a:rPr>
              <a:t>&lt;</a:t>
            </a:r>
            <a:r>
              <a:rPr lang="en-US" sz="1400" dirty="0" err="1">
                <a:solidFill>
                  <a:srgbClr val="00B050"/>
                </a:solidFill>
              </a:rPr>
              <a:t>data_type</a:t>
            </a:r>
            <a:r>
              <a:rPr lang="en-US" sz="1400" dirty="0">
                <a:solidFill>
                  <a:srgbClr val="00B050"/>
                </a:solidFill>
              </a:rPr>
              <a:t>&gt; </a:t>
            </a:r>
            <a:r>
              <a:rPr lang="en-US" sz="1400" dirty="0"/>
              <a:t>lets the compiler know how much to "jump" between elements in the array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int16_t a[9] = {40,55,63,17,22,68,89,97,89};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 is a pointer of size 16b and points the first element of the array (value 40)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387" y="3669259"/>
            <a:ext cx="56388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39" y="1576551"/>
            <a:ext cx="6320475" cy="4776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int16_t a[3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address of a[0] is 0x1000,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// address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of a[1] is 0x1002, 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// address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of a[2] is 0x1004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*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myPtr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0x1006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x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a[0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 = 0x1234;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a[1] = 0x5678;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a[2] = 0x9ABC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 = a[0];</a:t>
            </a:r>
          </a:p>
          <a:p>
            <a:pPr marL="0" indent="0">
              <a:buNone/>
            </a:pP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a;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can I do this?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 = *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 = *(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+ 2);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tricky?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myPtr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you   can’t   do   that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870598"/>
              </p:ext>
            </p:extLst>
          </p:nvPr>
        </p:nvGraphicFramePr>
        <p:xfrm>
          <a:off x="6668814" y="2116610"/>
          <a:ext cx="203200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09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81" y="1581478"/>
            <a:ext cx="7898524" cy="444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13391"/>
      </p:ext>
    </p:extLst>
  </p:cSld>
  <p:clrMapOvr>
    <a:masterClrMapping/>
  </p:clrMapOvr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5532</TotalTime>
  <Words>946</Words>
  <Application>Microsoft Office PowerPoint</Application>
  <PresentationFormat>On-screen Show (4:3)</PresentationFormat>
  <Paragraphs>248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Times New Roman</vt:lpstr>
      <vt:lpstr>Trebuchet MS</vt:lpstr>
      <vt:lpstr>Wingdings</vt:lpstr>
      <vt:lpstr>4_USAFA Standard</vt:lpstr>
      <vt:lpstr>5_USAFA Standard</vt:lpstr>
      <vt:lpstr>Custom Design</vt:lpstr>
      <vt:lpstr>PowerPoint Presentation</vt:lpstr>
      <vt:lpstr>Overview</vt:lpstr>
      <vt:lpstr>C Language:  structs</vt:lpstr>
      <vt:lpstr>C Language:  Pointers</vt:lpstr>
      <vt:lpstr>C Language:  Pointers</vt:lpstr>
      <vt:lpstr>C Language:  Pointers</vt:lpstr>
      <vt:lpstr>C Language:  Arrays</vt:lpstr>
      <vt:lpstr>C Language:  Arrays</vt:lpstr>
      <vt:lpstr>Unions</vt:lpstr>
      <vt:lpstr>Union</vt:lpstr>
      <vt:lpstr>C Language:  Practice</vt:lpstr>
      <vt:lpstr>BACKUPS</vt:lpstr>
    </vt:vector>
  </TitlesOfParts>
  <Company>usafa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Lt Col Mullins</dc:creator>
  <cp:lastModifiedBy>Walchko, Kevin J Maj USAF USAFA USAFA/DFEC</cp:lastModifiedBy>
  <cp:revision>335</cp:revision>
  <cp:lastPrinted>2018-05-21T20:23:10Z</cp:lastPrinted>
  <dcterms:created xsi:type="dcterms:W3CDTF">2001-06-27T14:08:57Z</dcterms:created>
  <dcterms:modified xsi:type="dcterms:W3CDTF">2018-10-11T14:05:44Z</dcterms:modified>
</cp:coreProperties>
</file>