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7" r:id="rId3"/>
  </p:sldMasterIdLst>
  <p:notesMasterIdLst>
    <p:notesMasterId r:id="rId16"/>
  </p:notesMasterIdLst>
  <p:handoutMasterIdLst>
    <p:handoutMasterId r:id="rId17"/>
  </p:handoutMasterIdLst>
  <p:sldIdLst>
    <p:sldId id="352" r:id="rId4"/>
    <p:sldId id="354" r:id="rId5"/>
    <p:sldId id="355" r:id="rId6"/>
    <p:sldId id="356" r:id="rId7"/>
    <p:sldId id="357" r:id="rId8"/>
    <p:sldId id="358" r:id="rId9"/>
    <p:sldId id="359" r:id="rId10"/>
    <p:sldId id="360" r:id="rId11"/>
    <p:sldId id="361" r:id="rId12"/>
    <p:sldId id="362" r:id="rId13"/>
    <p:sldId id="363" r:id="rId14"/>
    <p:sldId id="353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33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44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772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772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0FCD54C7-7181-400D-9449-EBC4D4A20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53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772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144" y="4416109"/>
            <a:ext cx="5140112" cy="4182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72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B521704A-D1DF-485C-B173-B5BBD5DDB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55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5760" y="1463040"/>
            <a:ext cx="8412480" cy="4937760"/>
          </a:xfrm>
        </p:spPr>
        <p:txBody>
          <a:bodyPr/>
          <a:lstStyle>
            <a:lvl1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688975" marR="0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027113" marR="0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688975" marR="0" lvl="1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1027113" marR="0" lvl="2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7580031-58D8-4E1D-BF97-18519902E6F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9698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86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236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21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959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05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5760" y="1463040"/>
            <a:ext cx="8412480" cy="4937760"/>
          </a:xfrm>
        </p:spPr>
        <p:txBody>
          <a:bodyPr/>
          <a:lstStyle>
            <a:lvl1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688975" marR="0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027113" marR="0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688975" marR="0" lvl="1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1027113" marR="0" lvl="2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7580031-58D8-4E1D-BF97-18519902E6F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3704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569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66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22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17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44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082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7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463040"/>
            <a:ext cx="8412480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21348" name="Line 4"/>
          <p:cNvSpPr>
            <a:spLocks noChangeShapeType="1"/>
          </p:cNvSpPr>
          <p:nvPr/>
        </p:nvSpPr>
        <p:spPr bwMode="auto">
          <a:xfrm>
            <a:off x="382588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49" name="Line 5"/>
          <p:cNvSpPr>
            <a:spLocks noChangeShapeType="1"/>
          </p:cNvSpPr>
          <p:nvPr/>
        </p:nvSpPr>
        <p:spPr bwMode="auto">
          <a:xfrm>
            <a:off x="384175" y="141605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51" name="Text Box 7"/>
          <p:cNvSpPr txBox="1">
            <a:spLocks noChangeArrowheads="1"/>
          </p:cNvSpPr>
          <p:nvPr/>
        </p:nvSpPr>
        <p:spPr bwMode="auto">
          <a:xfrm>
            <a:off x="1296988" y="6521455"/>
            <a:ext cx="6553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400" b="1" i="1" dirty="0">
                <a:solidFill>
                  <a:srgbClr val="FFFFFF">
                    <a:lumMod val="65000"/>
                  </a:srgbClr>
                </a:solidFill>
                <a:latin typeface="Trebuchet MS" panose="020B0603020202020204" pitchFamily="34" charset="0"/>
              </a:rPr>
              <a:t>I n t e g r i t y  -  S e r v i c e  -  E x c e l l e n c e</a:t>
            </a:r>
          </a:p>
        </p:txBody>
      </p:sp>
      <p:sp>
        <p:nvSpPr>
          <p:cNvPr id="8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spcBef>
                <a:spcPct val="0"/>
              </a:spcBef>
              <a:defRPr/>
            </a:pPr>
            <a:fld id="{D7580031-58D8-4E1D-BF97-18519902E6F9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>
                <a:spcBef>
                  <a:spcPct val="0"/>
                </a:spcBef>
                <a:defRPr/>
              </a:pPr>
              <a:t>‹#›</a:t>
            </a:fld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050" name="Picture 2" descr="C:\Users\Ashley.Murphy\Desktop\USAFA%20Logo%20v%203%20line%20CMYK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99" y="76200"/>
            <a:ext cx="1065031" cy="1213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318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ransition spd="med"/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Trebuchet MS" panose="020B0603020202020204" pitchFamily="34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Trebuchet MS" panose="020B0603020202020204" pitchFamily="34" charset="0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1800" b="1">
          <a:solidFill>
            <a:schemeClr val="tx1"/>
          </a:solidFill>
          <a:latin typeface="Trebuchet MS" panose="020B0603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chemeClr val="tx1"/>
          </a:solidFill>
          <a:latin typeface="Trebuchet MS" panose="020B0603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463040"/>
            <a:ext cx="8412480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21348" name="Line 4"/>
          <p:cNvSpPr>
            <a:spLocks noChangeShapeType="1"/>
          </p:cNvSpPr>
          <p:nvPr/>
        </p:nvSpPr>
        <p:spPr bwMode="auto">
          <a:xfrm>
            <a:off x="382588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49" name="Line 5"/>
          <p:cNvSpPr>
            <a:spLocks noChangeShapeType="1"/>
          </p:cNvSpPr>
          <p:nvPr/>
        </p:nvSpPr>
        <p:spPr bwMode="auto">
          <a:xfrm>
            <a:off x="384175" y="141605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51" name="Text Box 7"/>
          <p:cNvSpPr txBox="1">
            <a:spLocks noChangeArrowheads="1"/>
          </p:cNvSpPr>
          <p:nvPr/>
        </p:nvSpPr>
        <p:spPr bwMode="auto">
          <a:xfrm>
            <a:off x="1296988" y="6521455"/>
            <a:ext cx="6553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400" b="1" i="1" dirty="0">
                <a:solidFill>
                  <a:srgbClr val="FFFFFF">
                    <a:lumMod val="65000"/>
                  </a:srgbClr>
                </a:solidFill>
                <a:latin typeface="Trebuchet MS" panose="020B0603020202020204" pitchFamily="34" charset="0"/>
              </a:rPr>
              <a:t>I n t e g r i t y  -  S e r v i c e  -  E x c e l l e n c e</a:t>
            </a:r>
          </a:p>
        </p:txBody>
      </p:sp>
      <p:sp>
        <p:nvSpPr>
          <p:cNvPr id="8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spcBef>
                <a:spcPct val="0"/>
              </a:spcBef>
              <a:defRPr/>
            </a:pPr>
            <a:fld id="{D7580031-58D8-4E1D-BF97-18519902E6F9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>
                <a:spcBef>
                  <a:spcPct val="0"/>
                </a:spcBef>
                <a:defRPr/>
              </a:pPr>
              <a:t>‹#›</a:t>
            </a:fld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050" name="Picture 2" descr="C:\Users\Ashley.Murphy\Desktop\USAFA%20Logo%20v%203%20line%20CMYK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99" y="76200"/>
            <a:ext cx="1065031" cy="1213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4159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ransition spd="med"/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Trebuchet MS" panose="020B0603020202020204" pitchFamily="34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Trebuchet MS" panose="020B0603020202020204" pitchFamily="34" charset="0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1800" b="1">
          <a:solidFill>
            <a:schemeClr val="tx1"/>
          </a:solidFill>
          <a:latin typeface="Trebuchet MS" panose="020B0603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chemeClr val="tx1"/>
          </a:solidFill>
          <a:latin typeface="Trebuchet MS" panose="020B0603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513E8-165F-4932-9E2D-FD497CB9A4F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584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Rectangle 13"/>
          <p:cNvSpPr txBox="1">
            <a:spLocks noChangeArrowheads="1"/>
          </p:cNvSpPr>
          <p:nvPr/>
        </p:nvSpPr>
        <p:spPr bwMode="auto">
          <a:xfrm>
            <a:off x="4267200" y="2347023"/>
            <a:ext cx="4317195" cy="228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C2D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9pPr>
          </a:lstStyle>
          <a:p>
            <a:pPr algn="ctr"/>
            <a:r>
              <a:rPr lang="en-US" kern="0" dirty="0" smtClean="0">
                <a:effectLst/>
                <a:latin typeface="Trebuchet MS" panose="020B0603020202020204" pitchFamily="34" charset="0"/>
              </a:rPr>
              <a:t>ECE382</a:t>
            </a:r>
          </a:p>
          <a:p>
            <a:pPr algn="ctr"/>
            <a:r>
              <a:rPr lang="en-US" kern="0" dirty="0" smtClean="0">
                <a:effectLst/>
                <a:latin typeface="Trebuchet MS" panose="020B0603020202020204" pitchFamily="34" charset="0"/>
              </a:rPr>
              <a:t>Lesson 22+23</a:t>
            </a:r>
            <a:endParaRPr lang="en-US" kern="0" dirty="0">
              <a:effectLst/>
              <a:latin typeface="Trebuchet MS" panose="020B0603020202020204" pitchFamily="34" charset="0"/>
            </a:endParaRPr>
          </a:p>
        </p:txBody>
      </p:sp>
      <p:sp>
        <p:nvSpPr>
          <p:cNvPr id="6" name="Slide Number Placeholder 21"/>
          <p:cNvSpPr txBox="1">
            <a:spLocks/>
          </p:cNvSpPr>
          <p:nvPr/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D7580031-58D8-4E1D-BF97-18519902E6F9}" type="slidenum">
              <a:rPr lang="en-US" smtClean="0">
                <a:solidFill>
                  <a:srgbClr val="000000"/>
                </a:solidFill>
                <a:latin typeface="Trebuchet MS" panose="020B0603020202020204" pitchFamily="34" charset="0"/>
              </a:rPr>
              <a:pPr algn="ctr">
                <a:defRPr/>
              </a:pPr>
              <a:t>1</a:t>
            </a:fld>
            <a:endParaRPr lang="en-US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Line 14"/>
          <p:cNvSpPr>
            <a:spLocks noChangeShapeType="1"/>
          </p:cNvSpPr>
          <p:nvPr/>
        </p:nvSpPr>
        <p:spPr bwMode="auto">
          <a:xfrm>
            <a:off x="382200" y="6316000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>
            <a:off x="382200" y="1567588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5584610" y="4743731"/>
            <a:ext cx="3083514" cy="1489075"/>
          </a:xfrm>
        </p:spPr>
        <p:txBody>
          <a:bodyPr anchor="ctr"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endParaRPr lang="en-US" dirty="0"/>
          </a:p>
        </p:txBody>
      </p:sp>
      <p:pic>
        <p:nvPicPr>
          <p:cNvPr id="1026" name="Picture 2" descr="https://sharepoint.usafa.edu/hq/CM/Shared%20Documents/Logo/USAFA%20Logo%20v%203%20line%20CMY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12" y="2281515"/>
            <a:ext cx="2973096" cy="3389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43602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ypedef</a:t>
            </a:r>
            <a:r>
              <a:rPr lang="en-US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union {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uint8_t </a:t>
            </a:r>
            <a:r>
              <a:rPr lang="en-US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byte[2]</a:t>
            </a:r>
            <a:r>
              <a:rPr lang="en-US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uint16_t word;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ByteWord</a:t>
            </a:r>
            <a:r>
              <a:rPr lang="en-US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</a:t>
            </a:r>
            <a:r>
              <a:rPr lang="en-US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int8_t h, l;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Uint16_t w;</a:t>
            </a:r>
            <a:endParaRPr lang="en-US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ByteWord</a:t>
            </a:r>
            <a:r>
              <a:rPr lang="en-US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bob;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ob.word</a:t>
            </a:r>
            <a:r>
              <a:rPr lang="en-US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= 22689;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h</a:t>
            </a:r>
            <a:r>
              <a:rPr lang="en-US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bob.byte</a:t>
            </a:r>
            <a:r>
              <a:rPr lang="en-US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[1]; 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this is: 88 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bob.byte</a:t>
            </a:r>
            <a:r>
              <a:rPr lang="en-US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[0]; 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this is: 161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ob.word</a:t>
            </a:r>
            <a:r>
              <a:rPr lang="en-US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  </a:t>
            </a:r>
            <a:r>
              <a:rPr lang="en-US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22689</a:t>
            </a:r>
            <a:endParaRPr lang="en-US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w = (h &lt;&lt; 8) +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  </a:t>
            </a:r>
            <a:r>
              <a:rPr lang="en-US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22689</a:t>
            </a:r>
            <a:endParaRPr lang="en-US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Now you can double check this in </a:t>
            </a:r>
            <a:r>
              <a:rPr lang="en-US" dirty="0" err="1"/>
              <a:t>matlab</a:t>
            </a:r>
            <a:r>
              <a:rPr lang="en-US" dirty="0"/>
              <a:t>, python, whatever with: (88&lt;&lt;8) + 161 = </a:t>
            </a:r>
            <a:r>
              <a:rPr lang="en-US" dirty="0" smtClean="0"/>
              <a:t>22689</a:t>
            </a:r>
            <a:endParaRPr lang="en-US" dirty="0"/>
          </a:p>
          <a:p>
            <a:r>
              <a:rPr lang="en-US" dirty="0"/>
              <a:t>Unions allow you to do cool things like byte word manipulation </a:t>
            </a:r>
            <a:r>
              <a:rPr lang="en-US" dirty="0" smtClean="0"/>
              <a:t>without </a:t>
            </a:r>
            <a:r>
              <a:rPr lang="en-US" dirty="0"/>
              <a:t>having to do the underlying </a:t>
            </a:r>
            <a:r>
              <a:rPr lang="en-US" dirty="0" smtClean="0"/>
              <a:t>math</a:t>
            </a:r>
          </a:p>
          <a:p>
            <a:r>
              <a:rPr lang="en-US" dirty="0" smtClean="0"/>
              <a:t>Manipulating data like this is a common use of unions in HW drivers or networking code</a:t>
            </a:r>
          </a:p>
          <a:p>
            <a:pPr lvl="1"/>
            <a:r>
              <a:rPr lang="en-US" dirty="0" smtClean="0"/>
              <a:t>Unions are not as common as the previous data structures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206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 Language: 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338" y="1592317"/>
            <a:ext cx="8698557" cy="5002692"/>
          </a:xfrm>
        </p:spPr>
        <p:txBody>
          <a:bodyPr/>
          <a:lstStyle/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int8_t x = 0xFF;  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Memory location 0x0800 = 0xFF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int8_t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y[3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] = {0x23,0x56,0x89};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starts at memory location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0x0801 </a:t>
            </a:r>
            <a:endParaRPr lang="en-US" sz="14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int8_t*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letter_ptr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 0;     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Memory locations: 0x0804 - 0x0805 </a:t>
            </a:r>
            <a:endParaRPr lang="en-US" sz="14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letter_ptr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 0xABCD;</a:t>
            </a:r>
          </a:p>
          <a:p>
            <a:pPr marL="0" indent="0">
              <a:buNone/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/>
              <a:t>Question: </a:t>
            </a:r>
            <a:r>
              <a:rPr lang="en-US" sz="1400" dirty="0"/>
              <a:t>What values would be assigned using the following statements? 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Questions are independent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- reset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variables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to original state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fr-FR" sz="14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fr-FR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 </a:t>
            </a:r>
            <a:r>
              <a:rPr lang="fr-FR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= y[2]; </a:t>
            </a:r>
            <a:r>
              <a:rPr lang="fr-FR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              </a:t>
            </a:r>
            <a:endParaRPr lang="fr-FR" sz="14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fr-FR" sz="14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fr-FR" sz="14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letter_ptr</a:t>
            </a:r>
            <a:r>
              <a:rPr lang="fr-FR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= y;                 </a:t>
            </a:r>
            <a:endParaRPr lang="fr-FR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fr-FR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 = *(</a:t>
            </a:r>
            <a:r>
              <a:rPr lang="fr-FR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letter_ptr</a:t>
            </a:r>
            <a:r>
              <a:rPr lang="fr-FR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fr-FR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1);          </a:t>
            </a:r>
            <a:endParaRPr lang="fr-FR" sz="14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fr-FR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fr-FR" sz="14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letter_ptr</a:t>
            </a:r>
            <a:r>
              <a:rPr lang="fr-FR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= &amp;x;</a:t>
            </a:r>
            <a:endParaRPr lang="fr-FR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fr-FR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y[2] = *(</a:t>
            </a:r>
            <a:r>
              <a:rPr lang="fr-FR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letter_ptr</a:t>
            </a:r>
            <a:r>
              <a:rPr lang="fr-FR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+ 1);       </a:t>
            </a: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190366"/>
              </p:ext>
            </p:extLst>
          </p:nvPr>
        </p:nvGraphicFramePr>
        <p:xfrm>
          <a:off x="6737804" y="3497145"/>
          <a:ext cx="2032000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0x800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0x801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0x802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0x803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0x804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0x805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905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6320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2800" b="1" dirty="0" smtClean="0"/>
              <a:t>Lesson Outline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Data Structures</a:t>
            </a:r>
          </a:p>
          <a:p>
            <a:pPr marL="1138238" lvl="2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70C0"/>
                </a:solidFill>
              </a:rPr>
              <a:t>Structures</a:t>
            </a:r>
          </a:p>
          <a:p>
            <a:pPr marL="1138238" lvl="2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Pointers</a:t>
            </a:r>
          </a:p>
          <a:p>
            <a:pPr marL="1138238" lvl="2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70C0"/>
                </a:solidFill>
              </a:rPr>
              <a:t>Arrays</a:t>
            </a:r>
          </a:p>
          <a:p>
            <a:pPr marL="1138238" lvl="2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Unions</a:t>
            </a:r>
            <a:endParaRPr lang="en-US" sz="1800" dirty="0" smtClean="0">
              <a:solidFill>
                <a:srgbClr val="0070C0"/>
              </a:solidFill>
            </a:endParaRPr>
          </a:p>
          <a:p>
            <a:pPr algn="l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0016336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 Language:  </a:t>
            </a:r>
            <a:r>
              <a:rPr lang="en-US" dirty="0" err="1"/>
              <a:t>s</a:t>
            </a:r>
            <a:r>
              <a:rPr lang="en-US" b="1" dirty="0" err="1" smtClean="0"/>
              <a:t>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089" y="1510257"/>
            <a:ext cx="8299655" cy="483536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400" b="1" dirty="0" smtClean="0"/>
              <a:t>Struct</a:t>
            </a:r>
            <a:r>
              <a:rPr lang="en-US" sz="1400" dirty="0" smtClean="0"/>
              <a:t>:   similar to an “</a:t>
            </a:r>
            <a:r>
              <a:rPr lang="en-US" sz="1400" b="1" dirty="0" smtClean="0"/>
              <a:t>object</a:t>
            </a:r>
            <a:r>
              <a:rPr lang="en-US" sz="1400" dirty="0" smtClean="0"/>
              <a:t>” from C++ or python. They allow you to group related data together and treat it as a variable</a:t>
            </a:r>
          </a:p>
          <a:p>
            <a:pPr marL="0" indent="0">
              <a:buNone/>
            </a:pPr>
            <a:endParaRPr lang="en-US" sz="14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This is fine:</a:t>
            </a:r>
          </a:p>
          <a:p>
            <a:pPr marL="0" indent="0">
              <a:buNone/>
            </a:pPr>
            <a:r>
              <a:rPr lang="en-US" sz="14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&lt;name&gt;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&lt;type&gt; &lt;var1&gt;;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&lt;type&gt; &lt;var2&gt;;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...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};</a:t>
            </a:r>
            <a:endParaRPr lang="en-US" sz="14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&lt;name&gt; &lt;</a:t>
            </a:r>
            <a:r>
              <a:rPr lang="en-US" sz="14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variable_name</a:t>
            </a:r>
            <a:r>
              <a:rPr lang="en-US" sz="1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variable_name</a:t>
            </a:r>
            <a:r>
              <a:rPr lang="en-US" sz="1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&gt;.&lt;var1&gt; = &lt;value&gt;;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variable_name</a:t>
            </a:r>
            <a:r>
              <a:rPr lang="en-US" sz="1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&gt;.&lt;var2&gt; = &lt;value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Better:</a:t>
            </a:r>
          </a:p>
          <a:p>
            <a:pPr marL="0" indent="0">
              <a:buNone/>
            </a:pPr>
            <a:r>
              <a:rPr lang="en-US" sz="14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4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ypedef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struct</a:t>
            </a:r>
            <a:endParaRPr lang="en-US" sz="14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&lt;type&gt; &lt;var1&gt;;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&lt;type&gt; &lt;var2&gt;;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...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} &lt;name&gt;;</a:t>
            </a:r>
          </a:p>
          <a:p>
            <a:pPr marL="0" indent="0">
              <a:buNone/>
            </a:pPr>
            <a:endParaRPr lang="en-US" sz="14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&lt;name&gt; &lt;</a:t>
            </a:r>
            <a:r>
              <a:rPr lang="en-US" sz="14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variable_name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&gt;;</a:t>
            </a:r>
            <a:endParaRPr lang="en-US" sz="14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134613" y="1848856"/>
            <a:ext cx="4881558" cy="4434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typdef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uint8_t x</a:t>
            </a: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, y;</a:t>
            </a:r>
          </a:p>
          <a:p>
            <a:pPr marL="0" indent="0">
              <a:buFontTx/>
              <a:buNone/>
            </a:pP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 </a:t>
            </a: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point_t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200" b="1" kern="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</a:pPr>
            <a:endParaRPr lang="en-US" sz="1200" b="1" kern="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</a:pPr>
            <a:r>
              <a:rPr lang="en-US" sz="1200" b="1" kern="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ypedef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point_t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center;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uint8_t </a:t>
            </a: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radius;</a:t>
            </a:r>
          </a:p>
          <a:p>
            <a:pPr marL="0" indent="0">
              <a:buFontTx/>
              <a:buNone/>
            </a:pP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 </a:t>
            </a: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circle_t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200" b="1" kern="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</a:pPr>
            <a:endParaRPr lang="en-US" sz="1200" b="1" kern="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void main(void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kern="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kern="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200" b="1" kern="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create </a:t>
            </a:r>
            <a:r>
              <a:rPr lang="en-US" sz="1200" b="1" kern="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and initialize </a:t>
            </a:r>
            <a:r>
              <a:rPr lang="en-US" sz="1200" b="1" kern="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like </a:t>
            </a:r>
            <a:r>
              <a:rPr lang="en-US" sz="1200" b="1" kern="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1200" b="1" kern="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:</a:t>
            </a:r>
            <a:endParaRPr lang="en-US" sz="1200" b="1" kern="0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point_t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myCenter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= {20, 7};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circle_t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kern="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myCircle</a:t>
            </a: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myCenter</a:t>
            </a: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, 5};</a:t>
            </a:r>
          </a:p>
          <a:p>
            <a:pPr marL="0" indent="0">
              <a:buFontTx/>
              <a:buNone/>
            </a:pPr>
            <a:endParaRPr lang="en-US" sz="1200" b="1" kern="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kern="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200" b="1" kern="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dot </a:t>
            </a:r>
            <a:r>
              <a:rPr lang="en-US" sz="1200" b="1" kern="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notation to access variables</a:t>
            </a:r>
            <a:r>
              <a:rPr lang="en-US" sz="1200" b="1" kern="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:</a:t>
            </a:r>
            <a:endParaRPr lang="en-US" sz="1200" b="1" kern="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myCenter.x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= 10;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myCircle.radius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= 25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myCircle.center.x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12;</a:t>
            </a:r>
            <a:endParaRPr lang="en-US" sz="1200" b="1" kern="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917731" y="1848856"/>
            <a:ext cx="0" cy="4434882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79777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 Language: 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13" y="1538431"/>
            <a:ext cx="8258239" cy="486236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Examples: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 a = 10;                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declaring an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integer</a:t>
            </a:r>
          </a:p>
          <a:p>
            <a:pPr marL="0" indent="0">
              <a:buNone/>
            </a:pPr>
            <a:endParaRPr lang="en-US" sz="1400" b="1" dirty="0" smtClean="0"/>
          </a:p>
          <a:p>
            <a:pPr marL="0" indent="0">
              <a:buNone/>
            </a:pPr>
            <a:r>
              <a:rPr lang="en-US" sz="1400" b="1" dirty="0" smtClean="0"/>
              <a:t>Pointer</a:t>
            </a:r>
            <a:r>
              <a:rPr lang="en-US" sz="1400" b="1" dirty="0"/>
              <a:t>:  </a:t>
            </a:r>
            <a:r>
              <a:rPr lang="en-US" sz="1400" dirty="0"/>
              <a:t>A pointer is a variable that holds a memory address.</a:t>
            </a:r>
          </a:p>
          <a:p>
            <a:pPr marL="0" indent="0">
              <a:buNone/>
            </a:pPr>
            <a:r>
              <a:rPr lang="en-US" sz="1400" dirty="0"/>
              <a:t>                An address “points” to a value in memory.</a:t>
            </a:r>
          </a:p>
          <a:p>
            <a:pPr marL="0" indent="0">
              <a:buNone/>
            </a:pPr>
            <a:r>
              <a:rPr lang="en-US" sz="1400" dirty="0"/>
              <a:t>                In assembly:     </a:t>
            </a:r>
            <a:r>
              <a:rPr lang="en-US" sz="140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0(r5), r6               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 is r5 or r6 the pointer?</a:t>
            </a:r>
          </a:p>
          <a:p>
            <a:pPr marL="0" indent="0">
              <a:buNone/>
            </a:pP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 *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aPtr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                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declaring a pointer to an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integer</a:t>
            </a:r>
          </a:p>
          <a:p>
            <a:pPr marL="0" indent="0">
              <a:buNone/>
            </a:pPr>
            <a:r>
              <a:rPr lang="fr-FR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fr-FR" sz="14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ypedef</a:t>
            </a:r>
            <a:r>
              <a:rPr lang="fr-FR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4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fr-FR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fr-FR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fr-FR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r-FR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uint8_t x</a:t>
            </a:r>
            <a:r>
              <a:rPr lang="fr-FR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, y;</a:t>
            </a:r>
          </a:p>
          <a:p>
            <a:pPr marL="0" indent="0">
              <a:buNone/>
            </a:pPr>
            <a:r>
              <a:rPr lang="fr-FR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 </a:t>
            </a:r>
            <a:r>
              <a:rPr lang="fr-FR" sz="14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point_t</a:t>
            </a:r>
            <a:r>
              <a:rPr lang="fr-FR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fr-FR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aPtr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&amp;a;                 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setting the value of </a:t>
            </a:r>
            <a:r>
              <a:rPr lang="en-US" sz="1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aPtr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to the address of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aPtr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20;                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sets 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to 20 by dereferencing </a:t>
            </a:r>
            <a:r>
              <a:rPr lang="en-US" sz="1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aPtr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fr-FR" sz="14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point_t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myPoint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{1,2};   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declaring a structure of </a:t>
            </a:r>
            <a:r>
              <a:rPr lang="en-US" sz="1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point_t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, initializing </a:t>
            </a:r>
            <a:endParaRPr lang="en-US" sz="14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                  // with constants</a:t>
            </a: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fr-FR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fr-FR" sz="14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oint_t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myPointPtr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      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declaring a pointer to a </a:t>
            </a:r>
            <a:r>
              <a:rPr lang="en-US" sz="14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point_t</a:t>
            </a: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myPointPtr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&amp;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myPoint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     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setting the value of </a:t>
            </a:r>
            <a:r>
              <a:rPr lang="en-US" sz="1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myPointPtr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to address of </a:t>
            </a:r>
            <a:endParaRPr lang="en-US" sz="14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             // </a:t>
            </a:r>
            <a:r>
              <a:rPr lang="en-US" sz="14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myPoint</a:t>
            </a:r>
            <a:endParaRPr lang="en-US" sz="14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myPoint.x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5;           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sets </a:t>
            </a:r>
            <a:r>
              <a:rPr lang="en-US" sz="1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myPoint.x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to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5 </a:t>
            </a: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(*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myPointPtr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).x = 10;      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sets </a:t>
            </a:r>
            <a:r>
              <a:rPr lang="en-US" sz="1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myPoint.x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to 10 by dereferencing </a:t>
            </a:r>
            <a:r>
              <a:rPr lang="en-US" sz="14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myPointPtr</a:t>
            </a: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myPointPtr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-&gt;x = 20;        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sets </a:t>
            </a:r>
            <a:r>
              <a:rPr lang="en-US" sz="1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myPoint.x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10 20 by dereferencing </a:t>
            </a:r>
            <a:r>
              <a:rPr lang="en-US" sz="1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myPointPtr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sz="14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             // (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alternative method)</a:t>
            </a:r>
          </a:p>
        </p:txBody>
      </p:sp>
    </p:spTree>
    <p:extLst>
      <p:ext uri="{BB962C8B-B14F-4D97-AF65-F5344CB8AC3E}">
        <p14:creationId xmlns:p14="http://schemas.microsoft.com/office/powerpoint/2010/main" val="5694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 Language: 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563" y="1470457"/>
            <a:ext cx="8083562" cy="48357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400" b="1" dirty="0" smtClean="0"/>
              <a:t>Pointer:  </a:t>
            </a:r>
            <a:r>
              <a:rPr lang="en-US" sz="1400" dirty="0"/>
              <a:t>A pointer is a variable that holds a memory address</a:t>
            </a:r>
            <a:r>
              <a:rPr lang="en-US" sz="1400" dirty="0" smtClean="0"/>
              <a:t>.</a:t>
            </a:r>
          </a:p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          An address “points” to a value in memory.</a:t>
            </a:r>
          </a:p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          In assembly:     </a:t>
            </a:r>
            <a:r>
              <a:rPr lang="en-US" sz="140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0(r5), r6               </a:t>
            </a: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 is r5 or r6 the pointer?</a:t>
            </a:r>
          </a:p>
          <a:p>
            <a:pPr marL="0" indent="0">
              <a:buNone/>
            </a:pPr>
            <a:endParaRPr lang="en-US" sz="1400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Examples: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nt16_t x = 0x1234, y = 0x5678;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//assume put at 0x200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nt16_t *</a:t>
            </a:r>
            <a:r>
              <a:rPr lang="en-US" sz="14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xPtr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typically initializes to 0 (NULL)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nt16_t *</a:t>
            </a:r>
            <a:r>
              <a:rPr lang="en-US" sz="14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yPtr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xPtr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&amp;x;   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//what is in </a:t>
            </a:r>
            <a:r>
              <a:rPr lang="en-US" sz="14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xPtr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?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y = *</a:t>
            </a:r>
            <a:r>
              <a:rPr lang="en-US" sz="14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xPtr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   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//what is in y?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 = y;       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what is in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x?</a:t>
            </a:r>
            <a:endParaRPr lang="en-US" sz="14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xPtr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0x2019;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//what is x?</a:t>
            </a:r>
          </a:p>
          <a:p>
            <a:pPr marL="0" indent="0">
              <a:buNone/>
            </a:pPr>
            <a:r>
              <a:rPr lang="en-US" sz="14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xPtr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0x0206; 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xPtr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y;   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//where is this stored?</a:t>
            </a:r>
          </a:p>
          <a:p>
            <a:pPr marL="0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061368"/>
              </p:ext>
            </p:extLst>
          </p:nvPr>
        </p:nvGraphicFramePr>
        <p:xfrm>
          <a:off x="157655" y="2107523"/>
          <a:ext cx="6660930" cy="1957771"/>
        </p:xfrm>
        <a:graphic>
          <a:graphicData uri="http://schemas.openxmlformats.org/drawingml/2006/table">
            <a:tbl>
              <a:tblPr/>
              <a:tblGrid>
                <a:gridCol w="542652"/>
                <a:gridCol w="1414711"/>
                <a:gridCol w="4703567"/>
              </a:tblGrid>
              <a:tr h="2572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Token</a:t>
                      </a:r>
                    </a:p>
                  </a:txBody>
                  <a:tcPr marL="53190" marR="53190" marT="53190" marB="5319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Context</a:t>
                      </a:r>
                    </a:p>
                  </a:txBody>
                  <a:tcPr marL="53190" marR="53190" marT="53190" marB="5319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Description</a:t>
                      </a:r>
                    </a:p>
                  </a:txBody>
                  <a:tcPr marL="53190" marR="53190" marT="53190" marB="5319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8765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dirty="0">
                          <a:effectLst/>
                        </a:rPr>
                        <a:t>&amp;</a:t>
                      </a:r>
                    </a:p>
                  </a:txBody>
                  <a:tcPr marL="53190" marR="53190" marT="53190" marB="531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dirty="0">
                          <a:effectLst/>
                        </a:rPr>
                        <a:t>Assignment statement</a:t>
                      </a:r>
                    </a:p>
                  </a:txBody>
                  <a:tcPr marL="53190" marR="53190" marT="53190" marB="531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dirty="0">
                          <a:effectLst/>
                        </a:rPr>
                        <a:t>Returns the address of the variable after this token</a:t>
                      </a:r>
                    </a:p>
                  </a:txBody>
                  <a:tcPr marL="53190" marR="53190" marT="53190" marB="531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8765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dirty="0">
                          <a:effectLst/>
                        </a:rPr>
                        <a:t>*</a:t>
                      </a:r>
                    </a:p>
                  </a:txBody>
                  <a:tcPr marL="53190" marR="53190" marT="53190" marB="531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dirty="0">
                          <a:effectLst/>
                        </a:rPr>
                        <a:t>Variable declaration</a:t>
                      </a:r>
                    </a:p>
                  </a:txBody>
                  <a:tcPr marL="53190" marR="53190" marT="53190" marB="531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dirty="0">
                          <a:effectLst/>
                        </a:rPr>
                        <a:t>Variable contains the address pointing to a variable of type </a:t>
                      </a:r>
                      <a:r>
                        <a:rPr lang="en-US" sz="1100" dirty="0" err="1">
                          <a:effectLst/>
                        </a:rPr>
                        <a:t>var_type</a:t>
                      </a:r>
                      <a:endParaRPr lang="en-US" sz="1100" dirty="0">
                        <a:effectLst/>
                      </a:endParaRPr>
                    </a:p>
                  </a:txBody>
                  <a:tcPr marL="53190" marR="53190" marT="53190" marB="531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021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>
                          <a:effectLst/>
                        </a:rPr>
                        <a:t>*</a:t>
                      </a:r>
                    </a:p>
                  </a:txBody>
                  <a:tcPr marL="53190" marR="53190" marT="53190" marB="531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Assignment statement</a:t>
                      </a:r>
                    </a:p>
                  </a:txBody>
                  <a:tcPr marL="53190" marR="53190" marT="53190" marB="531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dirty="0">
                          <a:effectLst/>
                        </a:rPr>
                        <a:t>Allows you to access the contents of the variable at which the pointer is pointing</a:t>
                      </a:r>
                    </a:p>
                  </a:txBody>
                  <a:tcPr marL="53190" marR="53190" marT="53190" marB="531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1277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dirty="0">
                          <a:effectLst/>
                        </a:rPr>
                        <a:t>-&gt;</a:t>
                      </a:r>
                    </a:p>
                  </a:txBody>
                  <a:tcPr marL="53190" marR="53190" marT="53190" marB="531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dirty="0">
                          <a:effectLst/>
                        </a:rPr>
                        <a:t>Structure</a:t>
                      </a:r>
                    </a:p>
                  </a:txBody>
                  <a:tcPr marL="53190" marR="53190" marT="53190" marB="531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dirty="0">
                          <a:effectLst/>
                        </a:rPr>
                        <a:t>Access a structure's elements through a structure pointer (instead of the "." notation). Also can use (*structure).element.</a:t>
                      </a:r>
                    </a:p>
                  </a:txBody>
                  <a:tcPr marL="53190" marR="53190" marT="53190" marB="531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313634"/>
              </p:ext>
            </p:extLst>
          </p:nvPr>
        </p:nvGraphicFramePr>
        <p:xfrm>
          <a:off x="6922788" y="2968646"/>
          <a:ext cx="20320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0x201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0x202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0x203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0x204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0x205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0x206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0x207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592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 Language: 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865" y="1500273"/>
            <a:ext cx="8633820" cy="4752730"/>
          </a:xfrm>
        </p:spPr>
        <p:txBody>
          <a:bodyPr/>
          <a:lstStyle/>
          <a:p>
            <a:pPr marL="0" indent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Examples: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int8_t x 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= 0x25;   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address of x is 0x1000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int16_t y 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= 0x1234;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address of y is 0x1001 - 0x1002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uint8_t *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xPtr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&amp;x;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address of </a:t>
            </a:r>
            <a:r>
              <a:rPr lang="en-US" sz="1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xPtr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is 0x1003 - 0x1004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uint8_t * </a:t>
            </a:r>
            <a:r>
              <a:rPr lang="en-US" sz="14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yPtr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&amp;y;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address of </a:t>
            </a:r>
            <a:r>
              <a:rPr lang="en-US" sz="14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yPtr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is 0x1005 - 0x1006</a:t>
            </a:r>
          </a:p>
          <a:p>
            <a:pPr marL="0" indent="0"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Examples: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Questions are independent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- reset variables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to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original state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xPtr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++;     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xPtr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?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 = *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xPtr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+ 1;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x =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?</a:t>
            </a:r>
          </a:p>
          <a:p>
            <a:pPr marL="0" indent="0">
              <a:buNone/>
            </a:pPr>
            <a:endParaRPr lang="en-US" sz="14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Reset variables to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original state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xPtr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0x12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x =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?   </a:t>
            </a:r>
            <a:r>
              <a:rPr lang="en-US" sz="14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xPtr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= ?</a:t>
            </a:r>
            <a:endParaRPr lang="en-US" sz="14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Reset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variables to original state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y 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yPtr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+ *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yPtr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y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 ?   </a:t>
            </a:r>
            <a:r>
              <a:rPr lang="en-US" sz="14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yPtr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 ?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081517"/>
              </p:ext>
            </p:extLst>
          </p:nvPr>
        </p:nvGraphicFramePr>
        <p:xfrm>
          <a:off x="6837680" y="2915443"/>
          <a:ext cx="20320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0x1003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2584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 Language: 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339" y="1576551"/>
            <a:ext cx="8433054" cy="47769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400" b="1" dirty="0" smtClean="0"/>
              <a:t>Array:  </a:t>
            </a:r>
            <a:r>
              <a:rPr lang="en-US" sz="1400" dirty="0"/>
              <a:t>a collection of elements of the same data type stored in consecutive memory locations</a:t>
            </a:r>
            <a:r>
              <a:rPr lang="en-US" sz="1400" dirty="0" smtClean="0"/>
              <a:t>.</a:t>
            </a:r>
          </a:p>
          <a:p>
            <a:r>
              <a:rPr lang="en-US" sz="1400" dirty="0"/>
              <a:t>Index counting starts at 0</a:t>
            </a:r>
          </a:p>
          <a:p>
            <a:r>
              <a:rPr lang="en-US" sz="1400" dirty="0"/>
              <a:t>Max index is NUM_ELEMENTS - 1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data_type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array_name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[NUM_ELEMENTS]; // Uninitialized </a:t>
            </a:r>
            <a:endParaRPr lang="en-US" sz="14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data_type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array_name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[] = {val0, val1, ...}; // Initialized</a:t>
            </a:r>
            <a:endParaRPr lang="en-US" sz="14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err="1">
                <a:solidFill>
                  <a:srgbClr val="00B050"/>
                </a:solidFill>
              </a:rPr>
              <a:t>array_name</a:t>
            </a:r>
            <a:r>
              <a:rPr lang="en-US" sz="1400" dirty="0"/>
              <a:t> </a:t>
            </a:r>
            <a:r>
              <a:rPr lang="en-US" sz="1400" b="1" dirty="0"/>
              <a:t>decays</a:t>
            </a:r>
            <a:r>
              <a:rPr lang="en-US" sz="1400" dirty="0"/>
              <a:t> into a </a:t>
            </a:r>
            <a:r>
              <a:rPr lang="en-US" sz="1400" dirty="0">
                <a:solidFill>
                  <a:schemeClr val="accent2"/>
                </a:solidFill>
              </a:rPr>
              <a:t>pointer</a:t>
            </a:r>
            <a:r>
              <a:rPr lang="en-US" sz="1400" dirty="0"/>
              <a:t> to the first element in the array</a:t>
            </a:r>
          </a:p>
          <a:p>
            <a:r>
              <a:rPr lang="en-US" sz="1400" dirty="0">
                <a:solidFill>
                  <a:srgbClr val="00B050"/>
                </a:solidFill>
              </a:rPr>
              <a:t>&lt;</a:t>
            </a:r>
            <a:r>
              <a:rPr lang="en-US" sz="1400" dirty="0" err="1">
                <a:solidFill>
                  <a:srgbClr val="00B050"/>
                </a:solidFill>
              </a:rPr>
              <a:t>data_type</a:t>
            </a:r>
            <a:r>
              <a:rPr lang="en-US" sz="1400" dirty="0">
                <a:solidFill>
                  <a:srgbClr val="00B050"/>
                </a:solidFill>
              </a:rPr>
              <a:t>&gt; </a:t>
            </a:r>
            <a:r>
              <a:rPr lang="en-US" sz="1400" dirty="0"/>
              <a:t>lets the compiler know how much to "jump" between elements in the array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Examples:</a:t>
            </a: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int16_t a[9] = {40,55,63,17,22,68,89,97,89}; 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 is a pointer of size 16b and points the first element of the array (value 40)</a:t>
            </a: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0387" y="3669259"/>
            <a:ext cx="5638800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30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 Language: 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339" y="1576551"/>
            <a:ext cx="6320475" cy="47769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Examples: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int16_t a[3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];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address of a[0] is 0x1000,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 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// address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of a[1] is 0x1002, </a:t>
            </a:r>
            <a:endParaRPr lang="en-US" sz="14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// address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of a[2] is 0x1004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uint16_t * </a:t>
            </a:r>
            <a:r>
              <a:rPr lang="en-US" sz="14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myPtr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myPtr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is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0x1006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uint16_t x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a[0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] = 0x1234;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a[1] = 0x5678;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a[2] = 0x9ABC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 = a[0];</a:t>
            </a:r>
          </a:p>
          <a:p>
            <a:pPr marL="0" indent="0">
              <a:buNone/>
            </a:pPr>
            <a:r>
              <a:rPr lang="en-US" sz="14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myPtr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a;   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can I do this?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 = *</a:t>
            </a:r>
            <a:r>
              <a:rPr lang="en-US" sz="14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myPtr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sz="14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myPtr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[1];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 = *(</a:t>
            </a:r>
            <a:r>
              <a:rPr lang="en-US" sz="14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myPtr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+ 2);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tricky?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 = </a:t>
            </a:r>
            <a:r>
              <a:rPr lang="en-US" sz="14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myPtr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  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you   can’t   do   that</a:t>
            </a: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870598"/>
              </p:ext>
            </p:extLst>
          </p:nvPr>
        </p:nvGraphicFramePr>
        <p:xfrm>
          <a:off x="6668814" y="2116610"/>
          <a:ext cx="2032000" cy="4079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0x1003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109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181" y="1581478"/>
            <a:ext cx="7898524" cy="444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513391"/>
      </p:ext>
    </p:extLst>
  </p:cSld>
  <p:clrMapOvr>
    <a:masterClrMapping/>
  </p:clrMapOvr>
</p:sld>
</file>

<file path=ppt/theme/theme1.xml><?xml version="1.0" encoding="utf-8"?>
<a:theme xmlns:a="http://schemas.openxmlformats.org/drawingml/2006/main" name="4_USAFA Standard">
  <a:themeElements>
    <a:clrScheme name="4_USAFA Stand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_USAFA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USAFA 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USAFA Standard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8">
        <a:dk1>
          <a:srgbClr val="0C2D83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9256F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USAFA Standard">
  <a:themeElements>
    <a:clrScheme name="4_USAFA Stand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_USAFA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USAFA 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USAFA Standard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8">
        <a:dk1>
          <a:srgbClr val="0C2D83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9256F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5532</TotalTime>
  <Words>946</Words>
  <Application>Microsoft Office PowerPoint</Application>
  <PresentationFormat>On-screen Show (4:3)</PresentationFormat>
  <Paragraphs>248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Times New Roman</vt:lpstr>
      <vt:lpstr>Trebuchet MS</vt:lpstr>
      <vt:lpstr>Wingdings</vt:lpstr>
      <vt:lpstr>4_USAFA Standard</vt:lpstr>
      <vt:lpstr>5_USAFA Standard</vt:lpstr>
      <vt:lpstr>Custom Design</vt:lpstr>
      <vt:lpstr>PowerPoint Presentation</vt:lpstr>
      <vt:lpstr>Overview</vt:lpstr>
      <vt:lpstr>C Language:  structs</vt:lpstr>
      <vt:lpstr>C Language:  Pointers</vt:lpstr>
      <vt:lpstr>C Language:  Pointers</vt:lpstr>
      <vt:lpstr>C Language:  Pointers</vt:lpstr>
      <vt:lpstr>C Language:  Arrays</vt:lpstr>
      <vt:lpstr>C Language:  Arrays</vt:lpstr>
      <vt:lpstr>Unions</vt:lpstr>
      <vt:lpstr>Union</vt:lpstr>
      <vt:lpstr>C Language:  Practice</vt:lpstr>
      <vt:lpstr>BACKUPS</vt:lpstr>
    </vt:vector>
  </TitlesOfParts>
  <Company>usafa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 Courses</dc:title>
  <dc:creator>Lt Col Mullins</dc:creator>
  <cp:lastModifiedBy>Walchko, Kevin J Maj USAF USAFA USAFA/DFEC</cp:lastModifiedBy>
  <cp:revision>335</cp:revision>
  <cp:lastPrinted>2018-05-21T20:23:10Z</cp:lastPrinted>
  <dcterms:created xsi:type="dcterms:W3CDTF">2001-06-27T14:08:57Z</dcterms:created>
  <dcterms:modified xsi:type="dcterms:W3CDTF">2018-10-11T14:05:44Z</dcterms:modified>
</cp:coreProperties>
</file>