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7" r:id="rId3"/>
  </p:sldMasterIdLst>
  <p:notesMasterIdLst>
    <p:notesMasterId r:id="rId48"/>
  </p:notesMasterIdLst>
  <p:handoutMasterIdLst>
    <p:handoutMasterId r:id="rId49"/>
  </p:handoutMasterIdLst>
  <p:sldIdLst>
    <p:sldId id="352" r:id="rId4"/>
    <p:sldId id="407" r:id="rId5"/>
    <p:sldId id="354"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3" r:id="rId20"/>
    <p:sldId id="405" r:id="rId21"/>
    <p:sldId id="404" r:id="rId22"/>
    <p:sldId id="406" r:id="rId23"/>
    <p:sldId id="372"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53" r:id="rId47"/>
  </p:sldIdLst>
  <p:sldSz cx="9144000" cy="6858000" type="screen4x3"/>
  <p:notesSz cx="7010400" cy="92964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94660"/>
  </p:normalViewPr>
  <p:slideViewPr>
    <p:cSldViewPr snapToGrid="0">
      <p:cViewPr varScale="1">
        <p:scale>
          <a:sx n="121" d="100"/>
          <a:sy n="121" d="100"/>
        </p:scale>
        <p:origin x="7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0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37628" cy="464184"/>
          </a:xfrm>
          <a:prstGeom prst="rect">
            <a:avLst/>
          </a:prstGeom>
          <a:noFill/>
          <a:ln w="9525">
            <a:noFill/>
            <a:miter lim="800000"/>
            <a:headEnd/>
            <a:tailEnd/>
          </a:ln>
          <a:effectLst/>
        </p:spPr>
        <p:txBody>
          <a:bodyPr vert="horz" wrap="square" lIns="93245" tIns="46623" rIns="93245" bIns="46623" numCol="1" anchor="t" anchorCtr="0" compatLnSpc="1">
            <a:prstTxWarp prst="textNoShape">
              <a:avLst/>
            </a:prstTxWarp>
          </a:bodyPr>
          <a:lstStyle>
            <a:lvl1pPr defTabSz="93241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72772" y="0"/>
            <a:ext cx="3037628" cy="464184"/>
          </a:xfrm>
          <a:prstGeom prst="rect">
            <a:avLst/>
          </a:prstGeom>
          <a:noFill/>
          <a:ln w="9525">
            <a:noFill/>
            <a:miter lim="800000"/>
            <a:headEnd/>
            <a:tailEnd/>
          </a:ln>
          <a:effectLst/>
        </p:spPr>
        <p:txBody>
          <a:bodyPr vert="horz" wrap="square" lIns="93245" tIns="46623" rIns="93245" bIns="46623" numCol="1" anchor="t" anchorCtr="0" compatLnSpc="1">
            <a:prstTxWarp prst="textNoShape">
              <a:avLst/>
            </a:prstTxWarp>
          </a:bodyPr>
          <a:lstStyle>
            <a:lvl1pPr algn="r" defTabSz="93241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32216"/>
            <a:ext cx="3037628" cy="464184"/>
          </a:xfrm>
          <a:prstGeom prst="rect">
            <a:avLst/>
          </a:prstGeom>
          <a:noFill/>
          <a:ln w="9525">
            <a:noFill/>
            <a:miter lim="800000"/>
            <a:headEnd/>
            <a:tailEnd/>
          </a:ln>
          <a:effectLst/>
        </p:spPr>
        <p:txBody>
          <a:bodyPr vert="horz" wrap="square" lIns="93245" tIns="46623" rIns="93245" bIns="46623" numCol="1" anchor="b" anchorCtr="0" compatLnSpc="1">
            <a:prstTxWarp prst="textNoShape">
              <a:avLst/>
            </a:prstTxWarp>
          </a:bodyPr>
          <a:lstStyle>
            <a:lvl1pPr defTabSz="93241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72772" y="8832216"/>
            <a:ext cx="3037628" cy="464184"/>
          </a:xfrm>
          <a:prstGeom prst="rect">
            <a:avLst/>
          </a:prstGeom>
          <a:noFill/>
          <a:ln w="9525">
            <a:noFill/>
            <a:miter lim="800000"/>
            <a:headEnd/>
            <a:tailEnd/>
          </a:ln>
          <a:effectLst/>
        </p:spPr>
        <p:txBody>
          <a:bodyPr vert="horz" wrap="square" lIns="93245" tIns="46623" rIns="93245" bIns="46623" numCol="1" anchor="b" anchorCtr="0" compatLnSpc="1">
            <a:prstTxWarp prst="textNoShape">
              <a:avLst/>
            </a:prstTxWarp>
          </a:bodyPr>
          <a:lstStyle>
            <a:lvl1pPr algn="r" defTabSz="93241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37628" cy="464184"/>
          </a:xfrm>
          <a:prstGeom prst="rect">
            <a:avLst/>
          </a:prstGeom>
          <a:noFill/>
          <a:ln w="9525">
            <a:noFill/>
            <a:miter lim="800000"/>
            <a:headEnd/>
            <a:tailEnd/>
          </a:ln>
          <a:effectLst/>
        </p:spPr>
        <p:txBody>
          <a:bodyPr vert="horz" wrap="square" lIns="93245" tIns="46623" rIns="93245" bIns="46623" numCol="1" anchor="t" anchorCtr="0" compatLnSpc="1">
            <a:prstTxWarp prst="textNoShape">
              <a:avLst/>
            </a:prstTxWarp>
          </a:bodyPr>
          <a:lstStyle>
            <a:lvl1pPr defTabSz="93241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72772" y="0"/>
            <a:ext cx="3037628" cy="464184"/>
          </a:xfrm>
          <a:prstGeom prst="rect">
            <a:avLst/>
          </a:prstGeom>
          <a:noFill/>
          <a:ln w="9525">
            <a:noFill/>
            <a:miter lim="800000"/>
            <a:headEnd/>
            <a:tailEnd/>
          </a:ln>
          <a:effectLst/>
        </p:spPr>
        <p:txBody>
          <a:bodyPr vert="horz" wrap="square" lIns="93245" tIns="46623" rIns="93245" bIns="46623" numCol="1" anchor="t" anchorCtr="0" compatLnSpc="1">
            <a:prstTxWarp prst="textNoShape">
              <a:avLst/>
            </a:prstTxWarp>
          </a:bodyPr>
          <a:lstStyle>
            <a:lvl1pPr algn="r" defTabSz="93241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5144" y="4416109"/>
            <a:ext cx="5140112" cy="4182427"/>
          </a:xfrm>
          <a:prstGeom prst="rect">
            <a:avLst/>
          </a:prstGeom>
          <a:noFill/>
          <a:ln w="9525">
            <a:noFill/>
            <a:miter lim="800000"/>
            <a:headEnd/>
            <a:tailEnd/>
          </a:ln>
          <a:effectLst/>
        </p:spPr>
        <p:txBody>
          <a:bodyPr vert="horz" wrap="square" lIns="93245" tIns="46623" rIns="93245" bIns="466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1" y="8832216"/>
            <a:ext cx="3037628" cy="464184"/>
          </a:xfrm>
          <a:prstGeom prst="rect">
            <a:avLst/>
          </a:prstGeom>
          <a:noFill/>
          <a:ln w="9525">
            <a:noFill/>
            <a:miter lim="800000"/>
            <a:headEnd/>
            <a:tailEnd/>
          </a:ln>
          <a:effectLst/>
        </p:spPr>
        <p:txBody>
          <a:bodyPr vert="horz" wrap="square" lIns="93245" tIns="46623" rIns="93245" bIns="46623" numCol="1" anchor="b" anchorCtr="0" compatLnSpc="1">
            <a:prstTxWarp prst="textNoShape">
              <a:avLst/>
            </a:prstTxWarp>
          </a:bodyPr>
          <a:lstStyle>
            <a:lvl1pPr defTabSz="93241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72772" y="8832216"/>
            <a:ext cx="3037628" cy="464184"/>
          </a:xfrm>
          <a:prstGeom prst="rect">
            <a:avLst/>
          </a:prstGeom>
          <a:noFill/>
          <a:ln w="9525">
            <a:noFill/>
            <a:miter lim="800000"/>
            <a:headEnd/>
            <a:tailEnd/>
          </a:ln>
          <a:effectLst/>
        </p:spPr>
        <p:txBody>
          <a:bodyPr vert="horz" wrap="square" lIns="93245" tIns="46623" rIns="93245" bIns="46623" numCol="1" anchor="b" anchorCtr="0" compatLnSpc="1">
            <a:prstTxWarp prst="textNoShape">
              <a:avLst/>
            </a:prstTxWarp>
          </a:bodyPr>
          <a:lstStyle>
            <a:lvl1pPr algn="r" defTabSz="93241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all_stac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Call_stac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examine what's going on here.</a:t>
            </a:r>
          </a:p>
          <a:p>
            <a:r>
              <a:rPr lang="en-US" dirty="0" smtClean="0"/>
              <a:t>The first line of code moves r1 (the stack pointer) into r4. The compiler is using r4 as the </a:t>
            </a:r>
            <a:r>
              <a:rPr lang="en-US" b="1" dirty="0" smtClean="0"/>
              <a:t>frame pointer</a:t>
            </a:r>
            <a:r>
              <a:rPr lang="en-US" dirty="0" smtClean="0"/>
              <a:t>. When you call a function (main() in this case), all of its local variables are allocated on the stack. We call the space on the stack used by a function a </a:t>
            </a:r>
            <a:r>
              <a:rPr lang="en-US" b="1" dirty="0" smtClean="0"/>
              <a:t>stack frame</a:t>
            </a:r>
            <a:r>
              <a:rPr lang="en-US" dirty="0" smtClean="0"/>
              <a:t>. However, the stack pointer changes as you allocate more variables on the stack. So a variable that was at 4(r1) at one point in your function could later be at 8(r1) if the stack pointer changes. The frame pointer ensures a consistent address for the same variable throughout the function. If we store the address of the base of the stack frame in the frame pointer, each variable will always be stored at the same place relative to the frame pointer - so a variable at 4(r4) will always be accessible at 4(r4).</a:t>
            </a:r>
          </a:p>
          <a:p>
            <a:r>
              <a:rPr lang="en-US" dirty="0" smtClean="0"/>
              <a:t>So the first line of code is setting the frame pointer. Next, the compiler adds 2 to the frame pointer. In most functions, the first thing you do is push the frame pointer onto the stack via push r4 - main is the exception. Adding two puts the base of the stack frame below this value, which is what we want.</a:t>
            </a:r>
          </a:p>
          <a:p>
            <a:r>
              <a:rPr lang="en-US" dirty="0" smtClean="0"/>
              <a:t>Next, the compiler subtracts two from the stack pointer. This is because we're allocating our int variable on the stack, so we're giving it two bytes. If we allocated two </a:t>
            </a:r>
            <a:r>
              <a:rPr lang="en-US" dirty="0" err="1" smtClean="0"/>
              <a:t>ints</a:t>
            </a:r>
            <a:r>
              <a:rPr lang="en-US" dirty="0" smtClean="0"/>
              <a:t>, the compiler would subtract 4 from the stack pointer.</a:t>
            </a:r>
          </a:p>
          <a:p>
            <a:endParaRPr lang="en-US" dirty="0" smtClean="0"/>
          </a:p>
          <a:p>
            <a:r>
              <a:rPr lang="en-US" dirty="0" smtClean="0"/>
              <a:t>Our first four instructions are identical to our first sample program. We're setting up the frame pointer and allocating our variable on the stack.</a:t>
            </a:r>
          </a:p>
          <a:p>
            <a:r>
              <a:rPr lang="en-US" dirty="0" smtClean="0"/>
              <a:t>Next, we're moving our variable into r15. Remember, our ABI says that the first parameter to a function should be passed in through r15 - so we move our there.</a:t>
            </a:r>
          </a:p>
          <a:p>
            <a:r>
              <a:rPr lang="en-US" dirty="0" smtClean="0"/>
              <a:t>Next, we call the </a:t>
            </a:r>
            <a:r>
              <a:rPr lang="en-US" dirty="0" err="1" smtClean="0"/>
              <a:t>recursiveSummation</a:t>
            </a:r>
            <a:r>
              <a:rPr lang="en-US" dirty="0" smtClean="0"/>
              <a:t> subroutine the compiler has created.</a:t>
            </a:r>
          </a:p>
          <a:p>
            <a:r>
              <a:rPr lang="en-US" dirty="0" smtClean="0"/>
              <a:t>Once inside the </a:t>
            </a:r>
            <a:r>
              <a:rPr lang="en-US" dirty="0" err="1" smtClean="0"/>
              <a:t>recursiveSummation</a:t>
            </a:r>
            <a:r>
              <a:rPr lang="en-US" dirty="0" smtClean="0"/>
              <a:t> subroutine, we push the </a:t>
            </a:r>
            <a:r>
              <a:rPr lang="en-US" dirty="0" err="1" smtClean="0"/>
              <a:t>framePointer</a:t>
            </a:r>
            <a:r>
              <a:rPr lang="en-US" dirty="0" smtClean="0"/>
              <a:t> onto the stack so we don't destroy it. Then, we establish a new frame pointer and allocate a variable on the stack - just like we did in main.</a:t>
            </a:r>
          </a:p>
          <a:p>
            <a:r>
              <a:rPr lang="en-US" dirty="0" smtClean="0"/>
              <a:t>Next, the compiler moves the parameter we passed in r15 into the variable we established. It compares the variable to 1.</a:t>
            </a:r>
          </a:p>
          <a:p>
            <a:r>
              <a:rPr lang="en-US" dirty="0" smtClean="0"/>
              <a:t>If it's greater than or equal to 1, we jump to .L3 - the label that holds the code in our else case. We move our parameter into r15 (the register that holds the first parameter we pass to functions), subtract one, and call our </a:t>
            </a:r>
            <a:r>
              <a:rPr lang="en-US" dirty="0" err="1" smtClean="0"/>
              <a:t>recursiveSummation</a:t>
            </a:r>
            <a:r>
              <a:rPr lang="en-US" dirty="0" smtClean="0"/>
              <a:t> subroutine again. This code is the </a:t>
            </a:r>
            <a:r>
              <a:rPr lang="en-US" dirty="0" err="1" smtClean="0"/>
              <a:t>recursiveSummation</a:t>
            </a:r>
            <a:r>
              <a:rPr lang="en-US" dirty="0" smtClean="0"/>
              <a:t>(</a:t>
            </a:r>
            <a:r>
              <a:rPr lang="en-US" dirty="0" err="1" smtClean="0"/>
              <a:t>numberToSum</a:t>
            </a:r>
            <a:r>
              <a:rPr lang="en-US" dirty="0" smtClean="0"/>
              <a:t> - 1) piece of our code. The final instruction adds the current parameter to the result passed back in r15. This code is the return </a:t>
            </a:r>
            <a:r>
              <a:rPr lang="en-US" dirty="0" err="1" smtClean="0"/>
              <a:t>numberToSum</a:t>
            </a:r>
            <a:r>
              <a:rPr lang="en-US" dirty="0" smtClean="0"/>
              <a:t> + piece of our code.</a:t>
            </a:r>
          </a:p>
          <a:p>
            <a:r>
              <a:rPr lang="en-US" dirty="0" smtClean="0"/>
              <a:t>If it's less than 1, we're finished. We move 0 into r15, </a:t>
            </a:r>
            <a:r>
              <a:rPr lang="en-US" dirty="0" err="1" smtClean="0"/>
              <a:t>deallocate</a:t>
            </a:r>
            <a:r>
              <a:rPr lang="en-US" dirty="0" smtClean="0"/>
              <a:t> our variable from the stack, retrieve the frame pointer we pushed initially, and return.</a:t>
            </a:r>
          </a:p>
          <a:p>
            <a:r>
              <a:rPr lang="en-US" dirty="0" smtClean="0"/>
              <a:t>If you're interested in learning more, check out </a:t>
            </a:r>
            <a:r>
              <a:rPr lang="en-US" dirty="0" smtClean="0">
                <a:hlinkClick r:id="rId3"/>
              </a:rPr>
              <a:t>this Wikipedia reading on the Call Stack</a:t>
            </a:r>
            <a:r>
              <a:rPr lang="en-US" dirty="0" smtClean="0"/>
              <a:t>.</a:t>
            </a:r>
          </a:p>
          <a:p>
            <a:endParaRPr lang="en-US" dirty="0" smtClean="0"/>
          </a:p>
          <a:p>
            <a:pPr defTabSz="916503">
              <a:defRPr/>
            </a:pPr>
            <a:r>
              <a:rPr lang="en-US" dirty="0" smtClean="0"/>
              <a:t>After we're done, we'll add 2 to the stack pointer to </a:t>
            </a:r>
            <a:r>
              <a:rPr lang="en-US" dirty="0" err="1" smtClean="0"/>
              <a:t>deallocate</a:t>
            </a:r>
            <a:r>
              <a:rPr lang="en-US" dirty="0" smtClean="0"/>
              <a:t> int variable since we're done using it.</a:t>
            </a:r>
          </a:p>
          <a:p>
            <a:endParaRPr lang="en-US" dirty="0"/>
          </a:p>
        </p:txBody>
      </p:sp>
      <p:sp>
        <p:nvSpPr>
          <p:cNvPr id="4" name="Slide Number Placeholder 3"/>
          <p:cNvSpPr>
            <a:spLocks noGrp="1"/>
          </p:cNvSpPr>
          <p:nvPr>
            <p:ph type="sldNum" sz="quarter" idx="10"/>
          </p:nvPr>
        </p:nvSpPr>
        <p:spPr/>
        <p:txBody>
          <a:bodyPr/>
          <a:lstStyle/>
          <a:p>
            <a:pPr>
              <a:defRPr/>
            </a:pPr>
            <a:fld id="{B521704A-D1DF-485C-B173-B5BBD5DDB5B9}" type="slidenum">
              <a:rPr lang="en-US" smtClean="0"/>
              <a:pPr>
                <a:defRPr/>
              </a:pPr>
              <a:t>17</a:t>
            </a:fld>
            <a:endParaRPr lang="en-US"/>
          </a:p>
        </p:txBody>
      </p:sp>
    </p:spTree>
    <p:extLst>
      <p:ext uri="{BB962C8B-B14F-4D97-AF65-F5344CB8AC3E}">
        <p14:creationId xmlns:p14="http://schemas.microsoft.com/office/powerpoint/2010/main" val="32135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examine what's going on here.</a:t>
            </a:r>
          </a:p>
          <a:p>
            <a:r>
              <a:rPr lang="en-US" dirty="0" smtClean="0"/>
              <a:t>The first line of code moves r1 (the stack pointer) into r4. The compiler is using r4 as the </a:t>
            </a:r>
            <a:r>
              <a:rPr lang="en-US" b="1" dirty="0" smtClean="0"/>
              <a:t>frame pointer</a:t>
            </a:r>
            <a:r>
              <a:rPr lang="en-US" dirty="0" smtClean="0"/>
              <a:t>. When you call a function (main() in this case), all of its local variables are allocated on the stack. We call the space on the stack used by a function a </a:t>
            </a:r>
            <a:r>
              <a:rPr lang="en-US" b="1" dirty="0" smtClean="0"/>
              <a:t>stack frame</a:t>
            </a:r>
            <a:r>
              <a:rPr lang="en-US" dirty="0" smtClean="0"/>
              <a:t>. However, the stack pointer changes as you allocate more variables on the stack. So a variable that was at 4(r1) at one point in your function could later be at 8(r1) if the stack pointer changes. The frame pointer ensures a consistent address for the same variable throughout the function. If we store the address of the base of the stack frame in the frame pointer, each variable will always be stored at the same place relative to the frame pointer - so a variable at 4(r4) will always be accessible at 4(r4).</a:t>
            </a:r>
          </a:p>
          <a:p>
            <a:r>
              <a:rPr lang="en-US" dirty="0" smtClean="0"/>
              <a:t>So the first line of code is setting the frame pointer. Next, the compiler adds 2 to the frame pointer. In most functions, the first thing you do is push the frame pointer onto the stack via push r4 - main is the exception. Adding two puts the base of the stack frame below this value, which is what we want.</a:t>
            </a:r>
          </a:p>
          <a:p>
            <a:r>
              <a:rPr lang="en-US" dirty="0" smtClean="0"/>
              <a:t>Next, the compiler subtracts two from the stack pointer. This is because we're allocating our int variable on the stack, so we're giving it two bytes. If we allocated two </a:t>
            </a:r>
            <a:r>
              <a:rPr lang="en-US" dirty="0" err="1" smtClean="0"/>
              <a:t>ints</a:t>
            </a:r>
            <a:r>
              <a:rPr lang="en-US" dirty="0" smtClean="0"/>
              <a:t>, the compiler would subtract 4 from the stack pointer.</a:t>
            </a:r>
          </a:p>
          <a:p>
            <a:endParaRPr lang="en-US" dirty="0" smtClean="0"/>
          </a:p>
          <a:p>
            <a:r>
              <a:rPr lang="en-US" dirty="0" smtClean="0"/>
              <a:t>Our first four instructions are identical to our first sample program. We're setting up the frame pointer and allocating our variable on the stack.</a:t>
            </a:r>
          </a:p>
          <a:p>
            <a:r>
              <a:rPr lang="en-US" dirty="0" smtClean="0"/>
              <a:t>Next, we're moving our variable into r15. Remember, our ABI says that the first parameter to a function should be passed in through r15 - so we move our there.</a:t>
            </a:r>
          </a:p>
          <a:p>
            <a:r>
              <a:rPr lang="en-US" dirty="0" smtClean="0"/>
              <a:t>Next, we call the </a:t>
            </a:r>
            <a:r>
              <a:rPr lang="en-US" dirty="0" err="1" smtClean="0"/>
              <a:t>recursiveSummation</a:t>
            </a:r>
            <a:r>
              <a:rPr lang="en-US" dirty="0" smtClean="0"/>
              <a:t> subroutine the compiler has created.</a:t>
            </a:r>
          </a:p>
          <a:p>
            <a:r>
              <a:rPr lang="en-US" dirty="0" smtClean="0"/>
              <a:t>Once inside the </a:t>
            </a:r>
            <a:r>
              <a:rPr lang="en-US" dirty="0" err="1" smtClean="0"/>
              <a:t>recursiveSummation</a:t>
            </a:r>
            <a:r>
              <a:rPr lang="en-US" dirty="0" smtClean="0"/>
              <a:t> subroutine, we push the </a:t>
            </a:r>
            <a:r>
              <a:rPr lang="en-US" dirty="0" err="1" smtClean="0"/>
              <a:t>framePointer</a:t>
            </a:r>
            <a:r>
              <a:rPr lang="en-US" dirty="0" smtClean="0"/>
              <a:t> onto the stack so we don't destroy it. Then, we establish a new frame pointer and allocate a variable on the stack - just like we did in main.</a:t>
            </a:r>
          </a:p>
          <a:p>
            <a:r>
              <a:rPr lang="en-US" dirty="0" smtClean="0"/>
              <a:t>Next, the compiler moves the parameter we passed in r15 into the variable we established. It compares the variable to 1.</a:t>
            </a:r>
          </a:p>
          <a:p>
            <a:r>
              <a:rPr lang="en-US" dirty="0" smtClean="0"/>
              <a:t>If it's greater than or equal to 1, we jump to .L3 - the label that holds the code in our else case. We move our parameter into r15 (the register that holds the first parameter we pass to functions), subtract one, and call our </a:t>
            </a:r>
            <a:r>
              <a:rPr lang="en-US" dirty="0" err="1" smtClean="0"/>
              <a:t>recursiveSummation</a:t>
            </a:r>
            <a:r>
              <a:rPr lang="en-US" dirty="0" smtClean="0"/>
              <a:t> subroutine again. This code is the </a:t>
            </a:r>
            <a:r>
              <a:rPr lang="en-US" dirty="0" err="1" smtClean="0"/>
              <a:t>recursiveSummation</a:t>
            </a:r>
            <a:r>
              <a:rPr lang="en-US" dirty="0" smtClean="0"/>
              <a:t>(</a:t>
            </a:r>
            <a:r>
              <a:rPr lang="en-US" dirty="0" err="1" smtClean="0"/>
              <a:t>numberToSum</a:t>
            </a:r>
            <a:r>
              <a:rPr lang="en-US" dirty="0" smtClean="0"/>
              <a:t> - 1) piece of our code. The final instruction adds the current parameter to the result passed back in r15. This code is the return </a:t>
            </a:r>
            <a:r>
              <a:rPr lang="en-US" dirty="0" err="1" smtClean="0"/>
              <a:t>numberToSum</a:t>
            </a:r>
            <a:r>
              <a:rPr lang="en-US" dirty="0" smtClean="0"/>
              <a:t> + piece of our code.</a:t>
            </a:r>
          </a:p>
          <a:p>
            <a:r>
              <a:rPr lang="en-US" dirty="0" smtClean="0"/>
              <a:t>If it's less than 1, we're finished. We move 0 into r15, </a:t>
            </a:r>
            <a:r>
              <a:rPr lang="en-US" dirty="0" err="1" smtClean="0"/>
              <a:t>deallocate</a:t>
            </a:r>
            <a:r>
              <a:rPr lang="en-US" dirty="0" smtClean="0"/>
              <a:t> our variable from the stack, retrieve the frame pointer we pushed initially, and return.</a:t>
            </a:r>
          </a:p>
          <a:p>
            <a:r>
              <a:rPr lang="en-US" dirty="0" smtClean="0"/>
              <a:t>If you're interested in learning more, check out </a:t>
            </a:r>
            <a:r>
              <a:rPr lang="en-US" dirty="0" smtClean="0">
                <a:hlinkClick r:id="rId3"/>
              </a:rPr>
              <a:t>this Wikipedia reading on the Call Stack</a:t>
            </a:r>
            <a:r>
              <a:rPr lang="en-US" dirty="0" smtClean="0"/>
              <a:t>.</a:t>
            </a:r>
          </a:p>
          <a:p>
            <a:endParaRPr lang="en-US" dirty="0" smtClean="0"/>
          </a:p>
          <a:p>
            <a:pPr defTabSz="916503">
              <a:defRPr/>
            </a:pPr>
            <a:r>
              <a:rPr lang="en-US" dirty="0" smtClean="0"/>
              <a:t>After we're done, we'll add 2 to the stack pointer to </a:t>
            </a:r>
            <a:r>
              <a:rPr lang="en-US" dirty="0" err="1" smtClean="0"/>
              <a:t>deallocate</a:t>
            </a:r>
            <a:r>
              <a:rPr lang="en-US" dirty="0" smtClean="0"/>
              <a:t> int variable since we're done using it.</a:t>
            </a:r>
          </a:p>
          <a:p>
            <a:endParaRPr lang="en-US" dirty="0"/>
          </a:p>
        </p:txBody>
      </p:sp>
      <p:sp>
        <p:nvSpPr>
          <p:cNvPr id="4" name="Slide Number Placeholder 3"/>
          <p:cNvSpPr>
            <a:spLocks noGrp="1"/>
          </p:cNvSpPr>
          <p:nvPr>
            <p:ph type="sldNum" sz="quarter" idx="10"/>
          </p:nvPr>
        </p:nvSpPr>
        <p:spPr/>
        <p:txBody>
          <a:bodyPr/>
          <a:lstStyle/>
          <a:p>
            <a:pPr>
              <a:defRPr/>
            </a:pPr>
            <a:fld id="{B521704A-D1DF-485C-B173-B5BBD5DDB5B9}" type="slidenum">
              <a:rPr lang="en-US" smtClean="0"/>
              <a:pPr>
                <a:defRPr/>
              </a:pPr>
              <a:t>19</a:t>
            </a:fld>
            <a:endParaRPr lang="en-US"/>
          </a:p>
        </p:txBody>
      </p:sp>
    </p:spTree>
    <p:extLst>
      <p:ext uri="{BB962C8B-B14F-4D97-AF65-F5344CB8AC3E}">
        <p14:creationId xmlns:p14="http://schemas.microsoft.com/office/powerpoint/2010/main" val="3094505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smtClean="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smtClean="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smtClean="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smtClean="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smtClean="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969800"/>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513E8-165F-4932-9E2D-FD497CB9A4FD}"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307228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513E8-165F-4932-9E2D-FD497CB9A4FD}"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2987723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513E8-165F-4932-9E2D-FD497CB9A4FD}"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178502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513E8-165F-4932-9E2D-FD497CB9A4F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2219195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513E8-165F-4932-9E2D-FD497CB9A4F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58540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760" y="1463040"/>
            <a:ext cx="8412480" cy="4937760"/>
          </a:xfrm>
        </p:spPr>
        <p:txBody>
          <a:bodyPr/>
          <a:lstStyle>
            <a:lvl1pPr marL="285750" marR="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1pPr>
            <a:lvl2pPr marL="688975" marR="0"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2pPr>
            <a:lvl3pPr marL="1027113" marR="0"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solidFill>
                  <a:schemeClr val="tx1"/>
                </a:solidFill>
                <a:latin typeface="Trebuchet MS" panose="020B0603020202020204" pitchFamily="34" charset="0"/>
              </a:defRPr>
            </a:lvl3pPr>
            <a:lvl4pPr marL="1600200" marR="0"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solidFill>
                  <a:schemeClr val="tx1"/>
                </a:solidFill>
                <a:latin typeface="Trebuchet MS" panose="020B0603020202020204" pitchFamily="34" charset="0"/>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285750" marR="0" lvl="0" indent="-285750"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400" b="1" i="0" u="none" strike="noStrike" kern="0" cap="none" spc="0" normalizeH="0" baseline="0" noProof="0" dirty="0" smtClean="0">
                <a:ln>
                  <a:noFill/>
                </a:ln>
                <a:solidFill>
                  <a:srgbClr val="000000"/>
                </a:solidFill>
                <a:effectLst/>
                <a:uLnTx/>
                <a:uFillTx/>
                <a:latin typeface="+mn-lt"/>
              </a:rPr>
              <a:t>Click to edit Master text styles</a:t>
            </a:r>
          </a:p>
          <a:p>
            <a:pPr marL="688975" marR="0" lvl="1" indent="-282575"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2000" b="1" i="0" u="none" strike="noStrike" kern="0" cap="none" spc="0" normalizeH="0" baseline="0" noProof="0" dirty="0" smtClean="0">
                <a:ln>
                  <a:noFill/>
                </a:ln>
                <a:solidFill>
                  <a:srgbClr val="000000"/>
                </a:solidFill>
                <a:effectLst/>
                <a:uLnTx/>
                <a:uFillTx/>
                <a:latin typeface="+mn-lt"/>
              </a:rPr>
              <a:t>Second level</a:t>
            </a:r>
          </a:p>
          <a:p>
            <a:pPr marL="1027113" marR="0" lvl="2" indent="-223838" algn="l" defTabSz="914400" rtl="0" eaLnBrk="0" fontAlgn="base" latinLnBrk="0" hangingPunct="0">
              <a:lnSpc>
                <a:spcPct val="100000"/>
              </a:lnSpc>
              <a:spcBef>
                <a:spcPct val="20000"/>
              </a:spcBef>
              <a:spcAft>
                <a:spcPct val="0"/>
              </a:spcAft>
              <a:buClr>
                <a:srgbClr val="0C2D83"/>
              </a:buClr>
              <a:buSzPct val="80000"/>
              <a:buFont typeface="Wingdings" pitchFamily="2" charset="2"/>
              <a:buChar char="n"/>
              <a:tabLst/>
              <a:defRPr/>
            </a:pPr>
            <a:r>
              <a:rPr kumimoji="0" lang="en-US" sz="1800" b="1" i="0" u="none" strike="noStrike" kern="0" cap="none" spc="0" normalizeH="0" baseline="0" noProof="0" dirty="0" smtClean="0">
                <a:ln>
                  <a:noFill/>
                </a:ln>
                <a:solidFill>
                  <a:srgbClr val="000000"/>
                </a:solidFill>
                <a:effectLst/>
                <a:uLnTx/>
                <a:uFillTx/>
                <a:latin typeface="+mn-lt"/>
              </a:rPr>
              <a:t>Third level</a:t>
            </a:r>
          </a:p>
          <a:p>
            <a:pPr marL="1600200" marR="0" lvl="3" indent="-228600" algn="l" defTabSz="914400" rtl="0" eaLnBrk="0" fontAlgn="base" latinLnBrk="0" hangingPunct="0">
              <a:lnSpc>
                <a:spcPct val="100000"/>
              </a:lnSpc>
              <a:spcBef>
                <a:spcPct val="20000"/>
              </a:spcBef>
              <a:spcAft>
                <a:spcPct val="0"/>
              </a:spcAft>
              <a:buClr>
                <a:srgbClr val="003399"/>
              </a:buClr>
              <a:buSzPct val="80000"/>
              <a:buFont typeface="Wingdings" pitchFamily="2" charset="2"/>
              <a:buChar char="n"/>
              <a:tabLst/>
              <a:defRPr/>
            </a:pPr>
            <a:r>
              <a:rPr kumimoji="0" lang="en-US" sz="1600" b="1" i="0" u="none" strike="noStrike" kern="0" cap="none" spc="0" normalizeH="0" baseline="0" noProof="0" dirty="0" smtClean="0">
                <a:ln>
                  <a:noFill/>
                </a:ln>
                <a:solidFill>
                  <a:srgbClr val="000000"/>
                </a:solidFill>
                <a:effectLst/>
                <a:uLnTx/>
                <a:uFillTx/>
                <a:latin typeface="+mn-lt"/>
              </a:rPr>
              <a:t>Fourth level</a:t>
            </a:r>
          </a:p>
        </p:txBody>
      </p:sp>
      <p:sp>
        <p:nvSpPr>
          <p:cNvPr id="10"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atin typeface="Trebuchet MS" panose="020B0603020202020204" pitchFamily="34" charset="0"/>
              </a:defRPr>
            </a:lvl1pPr>
          </a:lstStyle>
          <a:p>
            <a:pPr lvl="0"/>
            <a:r>
              <a:rPr lang="en-US" dirty="0" smtClean="0"/>
              <a:t>Click to edit Master title style</a:t>
            </a:r>
          </a:p>
        </p:txBody>
      </p:sp>
      <p:sp>
        <p:nvSpPr>
          <p:cNvPr id="4" name="Slide Number Placeholder 21"/>
          <p:cNvSpPr>
            <a:spLocks noGrp="1"/>
          </p:cNvSpPr>
          <p:nvPr>
            <p:ph type="sldNum" sz="quarter" idx="12"/>
          </p:nvPr>
        </p:nvSpPr>
        <p:spPr>
          <a:xfrm>
            <a:off x="8551333" y="6521450"/>
            <a:ext cx="592667" cy="336550"/>
          </a:xfrm>
          <a:prstGeom prst="rect">
            <a:avLst/>
          </a:prstGeom>
        </p:spPr>
        <p:txBody>
          <a:bodyPr/>
          <a:lstStyle>
            <a:lvl1pPr algn="ctr">
              <a:defRPr/>
            </a:lvl1pPr>
          </a:lstStyle>
          <a:p>
            <a:pPr>
              <a:defRPr/>
            </a:pPr>
            <a:fld id="{D7580031-58D8-4E1D-BF97-18519902E6F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9370475"/>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56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4513E8-165F-4932-9E2D-FD497CB9A4F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53866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4513E8-165F-4932-9E2D-FD497CB9A4F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123382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513E8-165F-4932-9E2D-FD497CB9A4FD}"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272517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4513E8-165F-4932-9E2D-FD497CB9A4FD}"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253974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513E8-165F-4932-9E2D-FD497CB9A4FD}"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354808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4513E8-165F-4932-9E2D-FD497CB9A4FD}"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52FCF-D44D-4D06-AC89-29A3B60A1814}" type="slidenum">
              <a:rPr lang="en-US" smtClean="0"/>
              <a:t>‹#›</a:t>
            </a:fld>
            <a:endParaRPr lang="en-US"/>
          </a:p>
        </p:txBody>
      </p:sp>
    </p:spTree>
    <p:extLst>
      <p:ext uri="{BB962C8B-B14F-4D97-AF65-F5344CB8AC3E}">
        <p14:creationId xmlns:p14="http://schemas.microsoft.com/office/powerpoint/2010/main" val="1867479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21348" name="Line 4"/>
          <p:cNvSpPr>
            <a:spLocks noChangeShapeType="1"/>
          </p:cNvSpPr>
          <p:nvPr/>
        </p:nvSpPr>
        <p:spPr bwMode="auto">
          <a:xfrm>
            <a:off x="382588" y="645160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121349" name="Line 5"/>
          <p:cNvSpPr>
            <a:spLocks noChangeShapeType="1"/>
          </p:cNvSpPr>
          <p:nvPr/>
        </p:nvSpPr>
        <p:spPr bwMode="auto">
          <a:xfrm>
            <a:off x="384175" y="141605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121351" name="Text Box 7"/>
          <p:cNvSpPr txBox="1">
            <a:spLocks noChangeArrowheads="1"/>
          </p:cNvSpPr>
          <p:nvPr/>
        </p:nvSpPr>
        <p:spPr bwMode="auto">
          <a:xfrm>
            <a:off x="1296988" y="6521455"/>
            <a:ext cx="6553200" cy="307777"/>
          </a:xfrm>
          <a:prstGeom prst="rect">
            <a:avLst/>
          </a:prstGeom>
          <a:noFill/>
          <a:ln w="9525">
            <a:noFill/>
            <a:miter lim="800000"/>
            <a:headEnd/>
            <a:tailEnd/>
          </a:ln>
          <a:effectLst/>
        </p:spPr>
        <p:txBody>
          <a:bodyPr>
            <a:spAutoFit/>
          </a:bodyPr>
          <a:lstStyle/>
          <a:p>
            <a:pPr algn="ctr" eaLnBrk="0" hangingPunct="0">
              <a:defRPr/>
            </a:pPr>
            <a:r>
              <a:rPr lang="en-US" sz="1400" b="1" i="1" dirty="0">
                <a:solidFill>
                  <a:srgbClr val="FFFFFF">
                    <a:lumMod val="65000"/>
                  </a:srgbClr>
                </a:solidFill>
                <a:latin typeface="Trebuchet MS" panose="020B0603020202020204" pitchFamily="34" charset="0"/>
              </a:rPr>
              <a:t>I n t e g r i t y  -  S e r v i c e  -  E x c e l l e n c 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pic>
        <p:nvPicPr>
          <p:cNvPr id="2050" name="Picture 2" descr="C:\Users\Ashley.Murphy\Desktop\USAFA%20Logo%20v%203%20line%20CMY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2599" y="76200"/>
            <a:ext cx="1065031" cy="12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18756"/>
      </p:ext>
    </p:extLst>
  </p:cSld>
  <p:clrMap bg1="lt1" tx1="dk1" bg2="lt2" tx2="dk2" accent1="accent1" accent2="accent2" accent3="accent3" accent4="accent4" accent5="accent5" accent6="accent6" hlink="hlink" folHlink="folHlink"/>
  <p:sldLayoutIdLst>
    <p:sldLayoutId id="2147483663" r:id="rId1"/>
  </p:sldLayoutIdLst>
  <p:transition spd="med"/>
  <p:timing>
    <p:tnLst>
      <p:par>
        <p:cTn id="1" dur="indefinite" restart="never" nodeType="tmRoot"/>
      </p:par>
    </p:tnLst>
  </p:timing>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65760" y="1463040"/>
            <a:ext cx="841248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7" name="Rectangle 3"/>
          <p:cNvSpPr>
            <a:spLocks noGrp="1" noChangeArrowheads="1"/>
          </p:cNvSpPr>
          <p:nvPr>
            <p:ph type="title"/>
          </p:nvPr>
        </p:nvSpPr>
        <p:spPr bwMode="auto">
          <a:xfrm>
            <a:off x="1828800" y="182880"/>
            <a:ext cx="704088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21348" name="Line 4"/>
          <p:cNvSpPr>
            <a:spLocks noChangeShapeType="1"/>
          </p:cNvSpPr>
          <p:nvPr/>
        </p:nvSpPr>
        <p:spPr bwMode="auto">
          <a:xfrm>
            <a:off x="382588" y="645160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121349" name="Line 5"/>
          <p:cNvSpPr>
            <a:spLocks noChangeShapeType="1"/>
          </p:cNvSpPr>
          <p:nvPr/>
        </p:nvSpPr>
        <p:spPr bwMode="auto">
          <a:xfrm>
            <a:off x="384175" y="141605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121351" name="Text Box 7"/>
          <p:cNvSpPr txBox="1">
            <a:spLocks noChangeArrowheads="1"/>
          </p:cNvSpPr>
          <p:nvPr/>
        </p:nvSpPr>
        <p:spPr bwMode="auto">
          <a:xfrm>
            <a:off x="1296988" y="6521455"/>
            <a:ext cx="6553200" cy="307777"/>
          </a:xfrm>
          <a:prstGeom prst="rect">
            <a:avLst/>
          </a:prstGeom>
          <a:noFill/>
          <a:ln w="9525">
            <a:noFill/>
            <a:miter lim="800000"/>
            <a:headEnd/>
            <a:tailEnd/>
          </a:ln>
          <a:effectLst/>
        </p:spPr>
        <p:txBody>
          <a:bodyPr>
            <a:spAutoFit/>
          </a:bodyPr>
          <a:lstStyle/>
          <a:p>
            <a:pPr algn="ctr" eaLnBrk="0" hangingPunct="0">
              <a:defRPr/>
            </a:pPr>
            <a:r>
              <a:rPr lang="en-US" sz="1400" b="1" i="1" dirty="0">
                <a:solidFill>
                  <a:srgbClr val="FFFFFF">
                    <a:lumMod val="65000"/>
                  </a:srgbClr>
                </a:solidFill>
                <a:latin typeface="Trebuchet MS" panose="020B0603020202020204" pitchFamily="34" charset="0"/>
              </a:rPr>
              <a:t>I n t e g r i t y  -  S e r v i c e  -  E x c e l l e n c e</a:t>
            </a:r>
          </a:p>
        </p:txBody>
      </p:sp>
      <p:sp>
        <p:nvSpPr>
          <p:cNvPr id="8" name="Slide Number Placeholder 21"/>
          <p:cNvSpPr>
            <a:spLocks noGrp="1"/>
          </p:cNvSpPr>
          <p:nvPr>
            <p:ph type="sldNum" sz="quarter" idx="4"/>
          </p:nvPr>
        </p:nvSpPr>
        <p:spPr>
          <a:xfrm>
            <a:off x="8551333" y="6521450"/>
            <a:ext cx="592667" cy="336550"/>
          </a:xfrm>
          <a:prstGeom prst="rect">
            <a:avLst/>
          </a:prstGeom>
        </p:spPr>
        <p:txBody>
          <a:bodyPr/>
          <a:lstStyle>
            <a:lvl1pPr algn="ctr">
              <a:defRPr/>
            </a:lvl1pPr>
          </a:lstStyle>
          <a:p>
            <a:pPr>
              <a:spcBef>
                <a:spcPct val="0"/>
              </a:spcBef>
              <a:defRPr/>
            </a:pPr>
            <a:fld id="{D7580031-58D8-4E1D-BF97-18519902E6F9}" type="slidenum">
              <a:rPr lang="en-US" sz="1400" smtClean="0">
                <a:solidFill>
                  <a:srgbClr val="000000"/>
                </a:solidFill>
                <a:latin typeface="Arial" charset="0"/>
              </a:rPr>
              <a:pPr>
                <a:spcBef>
                  <a:spcPct val="0"/>
                </a:spcBef>
                <a:defRPr/>
              </a:pPr>
              <a:t>‹#›</a:t>
            </a:fld>
            <a:endParaRPr lang="en-US" sz="1400" dirty="0">
              <a:solidFill>
                <a:srgbClr val="000000"/>
              </a:solidFill>
              <a:latin typeface="Arial" charset="0"/>
            </a:endParaRPr>
          </a:p>
        </p:txBody>
      </p:sp>
      <p:pic>
        <p:nvPicPr>
          <p:cNvPr id="2050" name="Picture 2" descr="C:\Users\Ashley.Murphy\Desktop\USAFA%20Logo%20v%203%20line%20CMYK.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2599" y="76200"/>
            <a:ext cx="1065031" cy="12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59857"/>
      </p:ext>
    </p:extLst>
  </p:cSld>
  <p:clrMap bg1="lt1" tx1="dk1" bg2="lt2" tx2="dk2" accent1="accent1" accent2="accent2" accent3="accent3" accent4="accent4" accent5="accent5" accent6="accent6" hlink="hlink" folHlink="folHlink"/>
  <p:sldLayoutIdLst>
    <p:sldLayoutId id="2147483665" r:id="rId1"/>
    <p:sldLayoutId id="2147483666" r:id="rId2"/>
  </p:sldLayoutIdLst>
  <p:transition spd="med"/>
  <p:timing>
    <p:tnLst>
      <p:par>
        <p:cTn id="1" dur="indefinite" restart="never" nodeType="tmRoot"/>
      </p:par>
    </p:tnLst>
  </p:timing>
  <p:txStyles>
    <p:titleStyle>
      <a:lvl1pPr algn="r" rtl="0" eaLnBrk="0" fontAlgn="base" hangingPunct="0">
        <a:spcBef>
          <a:spcPct val="0"/>
        </a:spcBef>
        <a:spcAft>
          <a:spcPct val="0"/>
        </a:spcAft>
        <a:defRPr sz="3600" b="1">
          <a:solidFill>
            <a:srgbClr val="0C2D83"/>
          </a:solidFill>
          <a:latin typeface="Trebuchet MS" panose="020B0603020202020204" pitchFamily="34" charset="0"/>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Trebuchet MS" panose="020B0603020202020204" pitchFamily="34" charset="0"/>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Trebuchet MS" panose="020B0603020202020204" pitchFamily="34" charset="0"/>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1800" b="1">
          <a:solidFill>
            <a:schemeClr val="tx1"/>
          </a:solidFill>
          <a:latin typeface="Trebuchet MS" panose="020B0603020202020204" pitchFamily="34" charset="0"/>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1600" b="1">
          <a:solidFill>
            <a:schemeClr val="tx1"/>
          </a:solidFill>
          <a:latin typeface="Trebuchet MS" panose="020B0603020202020204" pitchFamily="34" charset="0"/>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513E8-165F-4932-9E2D-FD497CB9A4FD}" type="datetimeFigureOut">
              <a:rPr lang="en-US" smtClean="0"/>
              <a:t>10/25/2018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52FCF-D44D-4D06-AC89-29A3B60A1814}" type="slidenum">
              <a:rPr lang="en-US" smtClean="0"/>
              <a:t>‹#›</a:t>
            </a:fld>
            <a:endParaRPr lang="en-US"/>
          </a:p>
        </p:txBody>
      </p:sp>
    </p:spTree>
    <p:extLst>
      <p:ext uri="{BB962C8B-B14F-4D97-AF65-F5344CB8AC3E}">
        <p14:creationId xmlns:p14="http://schemas.microsoft.com/office/powerpoint/2010/main" val="373558452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8" name="Rectangle 13"/>
          <p:cNvSpPr txBox="1">
            <a:spLocks noChangeArrowheads="1"/>
          </p:cNvSpPr>
          <p:nvPr/>
        </p:nvSpPr>
        <p:spPr bwMode="auto">
          <a:xfrm>
            <a:off x="4267200" y="2347023"/>
            <a:ext cx="4317195" cy="2281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4400" b="1">
                <a:solidFill>
                  <a:srgbClr val="0C2D83"/>
                </a:solidFill>
                <a:effectLst>
                  <a:outerShdw blurRad="38100" dist="38100" dir="2700000" algn="tl">
                    <a:srgbClr val="000000">
                      <a:alpha val="43137"/>
                    </a:srgbClr>
                  </a:outerShdw>
                </a:effectLst>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200" algn="r" rtl="0" fontAlgn="base">
              <a:spcBef>
                <a:spcPct val="0"/>
              </a:spcBef>
              <a:spcAft>
                <a:spcPct val="0"/>
              </a:spcAft>
              <a:defRPr sz="3600" b="1">
                <a:solidFill>
                  <a:srgbClr val="0C2D83"/>
                </a:solidFill>
                <a:latin typeface="Arial" charset="0"/>
              </a:defRPr>
            </a:lvl6pPr>
            <a:lvl7pPr marL="914400" algn="r" rtl="0" fontAlgn="base">
              <a:spcBef>
                <a:spcPct val="0"/>
              </a:spcBef>
              <a:spcAft>
                <a:spcPct val="0"/>
              </a:spcAft>
              <a:defRPr sz="3600" b="1">
                <a:solidFill>
                  <a:srgbClr val="0C2D83"/>
                </a:solidFill>
                <a:latin typeface="Arial" charset="0"/>
              </a:defRPr>
            </a:lvl7pPr>
            <a:lvl8pPr marL="1371600" algn="r" rtl="0" fontAlgn="base">
              <a:spcBef>
                <a:spcPct val="0"/>
              </a:spcBef>
              <a:spcAft>
                <a:spcPct val="0"/>
              </a:spcAft>
              <a:defRPr sz="3600" b="1">
                <a:solidFill>
                  <a:srgbClr val="0C2D83"/>
                </a:solidFill>
                <a:latin typeface="Arial" charset="0"/>
              </a:defRPr>
            </a:lvl8pPr>
            <a:lvl9pPr marL="1828800" algn="r" rtl="0" fontAlgn="base">
              <a:spcBef>
                <a:spcPct val="0"/>
              </a:spcBef>
              <a:spcAft>
                <a:spcPct val="0"/>
              </a:spcAft>
              <a:defRPr sz="3600" b="1">
                <a:solidFill>
                  <a:srgbClr val="0C2D83"/>
                </a:solidFill>
                <a:latin typeface="Arial" charset="0"/>
              </a:defRPr>
            </a:lvl9pPr>
          </a:lstStyle>
          <a:p>
            <a:pPr algn="ctr"/>
            <a:r>
              <a:rPr lang="en-US" kern="0" dirty="0" smtClean="0">
                <a:effectLst/>
                <a:latin typeface="Trebuchet MS" panose="020B0603020202020204" pitchFamily="34" charset="0"/>
              </a:rPr>
              <a:t>ECE382</a:t>
            </a:r>
          </a:p>
          <a:p>
            <a:pPr algn="ctr"/>
            <a:r>
              <a:rPr lang="en-US" kern="0" smtClean="0">
                <a:effectLst/>
                <a:latin typeface="Trebuchet MS" panose="020B0603020202020204" pitchFamily="34" charset="0"/>
              </a:rPr>
              <a:t>Lesson 26+27</a:t>
            </a:r>
            <a:endParaRPr lang="en-US" kern="0" dirty="0">
              <a:effectLst/>
              <a:latin typeface="Trebuchet MS" panose="020B0603020202020204" pitchFamily="34" charset="0"/>
            </a:endParaRPr>
          </a:p>
        </p:txBody>
      </p:sp>
      <p:sp>
        <p:nvSpPr>
          <p:cNvPr id="6" name="Slide Number Placeholder 21"/>
          <p:cNvSpPr txBox="1">
            <a:spLocks/>
          </p:cNvSpPr>
          <p:nvPr/>
        </p:nvSpPr>
        <p:spPr>
          <a:xfrm>
            <a:off x="8551333" y="6521450"/>
            <a:ext cx="592667" cy="336550"/>
          </a:xfrm>
          <a:prstGeom prst="rect">
            <a:avLst/>
          </a:prstGeom>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lgn="ctr">
              <a:defRPr/>
            </a:pPr>
            <a:fld id="{D7580031-58D8-4E1D-BF97-18519902E6F9}" type="slidenum">
              <a:rPr lang="en-US" smtClean="0">
                <a:solidFill>
                  <a:srgbClr val="000000"/>
                </a:solidFill>
                <a:latin typeface="Trebuchet MS" panose="020B0603020202020204" pitchFamily="34" charset="0"/>
              </a:rPr>
              <a:pPr algn="ctr">
                <a:defRPr/>
              </a:pPr>
              <a:t>1</a:t>
            </a:fld>
            <a:endParaRPr lang="en-US" dirty="0">
              <a:solidFill>
                <a:srgbClr val="000000"/>
              </a:solidFill>
              <a:latin typeface="Trebuchet MS" panose="020B0603020202020204" pitchFamily="34" charset="0"/>
            </a:endParaRPr>
          </a:p>
        </p:txBody>
      </p:sp>
      <p:sp>
        <p:nvSpPr>
          <p:cNvPr id="5" name="Line 14"/>
          <p:cNvSpPr>
            <a:spLocks noChangeShapeType="1"/>
          </p:cNvSpPr>
          <p:nvPr/>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7" name="Line 14"/>
          <p:cNvSpPr>
            <a:spLocks noChangeShapeType="1"/>
          </p:cNvSpPr>
          <p:nvPr/>
        </p:nvSpPr>
        <p:spPr bwMode="auto">
          <a:xfrm>
            <a:off x="382200" y="1567588"/>
            <a:ext cx="8382000" cy="0"/>
          </a:xfrm>
          <a:prstGeom prst="line">
            <a:avLst/>
          </a:prstGeom>
          <a:noFill/>
          <a:ln w="57150">
            <a:solidFill>
              <a:schemeClr val="bg1">
                <a:lumMod val="65000"/>
              </a:schemeClr>
            </a:solidFill>
            <a:round/>
            <a:headEnd/>
            <a:tailEnd/>
          </a:ln>
          <a:effectLst/>
        </p:spPr>
        <p:txBody>
          <a:bodyPr wrap="none" anchor="ctr"/>
          <a:lstStyle/>
          <a:p>
            <a:pPr algn="ctr" eaLnBrk="0" hangingPunct="0">
              <a:spcBef>
                <a:spcPct val="0"/>
              </a:spcBef>
              <a:defRPr/>
            </a:pPr>
            <a:endParaRPr lang="en-US" sz="1400" dirty="0">
              <a:solidFill>
                <a:srgbClr val="000000"/>
              </a:solidFill>
              <a:latin typeface="Arial" charset="0"/>
            </a:endParaRPr>
          </a:p>
        </p:txBody>
      </p:sp>
      <p:sp>
        <p:nvSpPr>
          <p:cNvPr id="9" name="Rectangle 10"/>
          <p:cNvSpPr>
            <a:spLocks noGrp="1" noChangeArrowheads="1"/>
          </p:cNvSpPr>
          <p:nvPr>
            <p:ph type="subTitle" idx="1"/>
          </p:nvPr>
        </p:nvSpPr>
        <p:spPr>
          <a:xfrm>
            <a:off x="5584610" y="4743731"/>
            <a:ext cx="3083514" cy="1489075"/>
          </a:xfrm>
        </p:spPr>
        <p:txBody>
          <a:bodyPr anchor="ctr"/>
          <a:lstStyle>
            <a:lvl1pPr marL="0" indent="0" algn="r">
              <a:buFont typeface="Wingdings" pitchFamily="2" charset="2"/>
              <a:buNone/>
              <a:defRPr/>
            </a:lvl1pPr>
          </a:lstStyle>
          <a:p>
            <a:endParaRPr lang="en-US" dirty="0"/>
          </a:p>
        </p:txBody>
      </p:sp>
      <p:pic>
        <p:nvPicPr>
          <p:cNvPr id="1026" name="Picture 2" descr="https://sharepoint.usafa.edu/hq/CM/Shared%20Documents/Logo/USAFA%20Logo%20v%203%20line%20CMY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12" y="2281515"/>
            <a:ext cx="2973096" cy="338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6029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Timer  (p 370 User’s </a:t>
            </a:r>
            <a:r>
              <a:rPr lang="en-US" b="1" dirty="0" smtClean="0"/>
              <a:t>Guide)</a:t>
            </a:r>
            <a:endParaRPr lang="en-US" b="1" dirty="0"/>
          </a:p>
        </p:txBody>
      </p:sp>
      <p:sp>
        <p:nvSpPr>
          <p:cNvPr id="3" name="Content Placeholder 2"/>
          <p:cNvSpPr>
            <a:spLocks noGrp="1"/>
          </p:cNvSpPr>
          <p:nvPr>
            <p:ph idx="1"/>
          </p:nvPr>
        </p:nvSpPr>
        <p:spPr>
          <a:xfrm>
            <a:off x="386438" y="1515793"/>
            <a:ext cx="8414662" cy="1371646"/>
          </a:xfrm>
        </p:spPr>
        <p:txBody>
          <a:bodyPr/>
          <a:lstStyle/>
          <a:p>
            <a:pPr marL="0" indent="0">
              <a:buNone/>
            </a:pPr>
            <a:r>
              <a:rPr lang="en-US" sz="2400" dirty="0" smtClean="0"/>
              <a:t>2. </a:t>
            </a:r>
            <a:r>
              <a:rPr lang="en-US" sz="2400" dirty="0" err="1" smtClean="0"/>
              <a:t>IDx</a:t>
            </a:r>
            <a:r>
              <a:rPr lang="en-US" sz="2400" dirty="0" smtClean="0"/>
              <a:t>:  Timer </a:t>
            </a:r>
            <a:r>
              <a:rPr lang="en-US" sz="2400" dirty="0" err="1" smtClean="0"/>
              <a:t>Prescalar</a:t>
            </a:r>
            <a:endParaRPr lang="en-US" sz="1600" dirty="0" smtClean="0">
              <a:solidFill>
                <a:schemeClr val="accent2"/>
              </a:solidFill>
            </a:endParaRPr>
          </a:p>
          <a:p>
            <a:pPr lvl="1"/>
            <a:r>
              <a:rPr lang="en-US" sz="1600" dirty="0" smtClean="0">
                <a:solidFill>
                  <a:schemeClr val="accent2"/>
                </a:solidFill>
              </a:rPr>
              <a:t>Selects one of 4 possible clocks to drive the timer</a:t>
            </a:r>
          </a:p>
          <a:p>
            <a:pPr lvl="1"/>
            <a:endParaRPr lang="en-US" sz="1600" b="1" dirty="0" smtClean="0">
              <a:solidFill>
                <a:schemeClr val="accent2"/>
              </a:solidFill>
              <a:latin typeface="Courier New" pitchFamily="49" charset="0"/>
              <a:cs typeface="Courier New" pitchFamily="49" charset="0"/>
            </a:endParaRPr>
          </a:p>
          <a:p>
            <a:pPr lvl="1"/>
            <a:endParaRPr lang="en-US" sz="1600" dirty="0" smtClean="0">
              <a:solidFill>
                <a:schemeClr val="accent2"/>
              </a:solidFill>
            </a:endParaRPr>
          </a:p>
          <a:p>
            <a:pPr lvl="1"/>
            <a:endParaRPr lang="en-US" sz="16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142"/>
          <a:stretch/>
        </p:blipFill>
        <p:spPr bwMode="auto">
          <a:xfrm>
            <a:off x="743632" y="2747640"/>
            <a:ext cx="7314290" cy="363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817451" y="2747640"/>
            <a:ext cx="3319462" cy="28098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7" name="Rectangle 6"/>
          <p:cNvSpPr/>
          <p:nvPr/>
        </p:nvSpPr>
        <p:spPr bwMode="auto">
          <a:xfrm>
            <a:off x="817451" y="3692996"/>
            <a:ext cx="1989815" cy="60721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9" name="Rectangle 8"/>
          <p:cNvSpPr/>
          <p:nvPr/>
        </p:nvSpPr>
        <p:spPr bwMode="auto">
          <a:xfrm>
            <a:off x="708141" y="5407496"/>
            <a:ext cx="4854460" cy="83105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graphicFrame>
        <p:nvGraphicFramePr>
          <p:cNvPr id="6" name="Table 5"/>
          <p:cNvGraphicFramePr>
            <a:graphicFrameLocks noGrp="1"/>
          </p:cNvGraphicFramePr>
          <p:nvPr>
            <p:extLst>
              <p:ext uri="{D42A27DB-BD31-4B8C-83A1-F6EECF244321}">
                <p14:modId xmlns:p14="http://schemas.microsoft.com/office/powerpoint/2010/main" val="1222549904"/>
              </p:ext>
            </p:extLst>
          </p:nvPr>
        </p:nvGraphicFramePr>
        <p:xfrm>
          <a:off x="6111335" y="1605446"/>
          <a:ext cx="2898657" cy="1250105"/>
        </p:xfrm>
        <a:graphic>
          <a:graphicData uri="http://schemas.openxmlformats.org/drawingml/2006/table">
            <a:tbl>
              <a:tblPr/>
              <a:tblGrid>
                <a:gridCol w="455002"/>
                <a:gridCol w="2443655"/>
              </a:tblGrid>
              <a:tr h="250021">
                <a:tc>
                  <a:txBody>
                    <a:bodyPr/>
                    <a:lstStyle/>
                    <a:p>
                      <a:pPr algn="l" fontAlgn="t"/>
                      <a:r>
                        <a:rPr lang="en-US" sz="1200" dirty="0" err="1">
                          <a:effectLst/>
                        </a:rPr>
                        <a:t>IDx</a:t>
                      </a:r>
                      <a:endParaRPr lang="en-US" sz="1200" dirty="0">
                        <a:effectLst/>
                      </a:endParaRP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err="1">
                          <a:effectLst/>
                        </a:rPr>
                        <a:t>Prescalar</a:t>
                      </a:r>
                      <a:endParaRPr lang="en-US" sz="1200" dirty="0">
                        <a:effectLst/>
                      </a:endParaRP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50021">
                <a:tc>
                  <a:txBody>
                    <a:bodyPr/>
                    <a:lstStyle/>
                    <a:p>
                      <a:pPr algn="l" fontAlgn="t"/>
                      <a:r>
                        <a:rPr lang="en-US" sz="1200">
                          <a:effectLst/>
                        </a:rPr>
                        <a:t>00</a:t>
                      </a: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200" dirty="0" smtClean="0">
                          <a:effectLst/>
                        </a:rPr>
                        <a:t>1:1     or Divide</a:t>
                      </a:r>
                      <a:r>
                        <a:rPr lang="en-US" sz="1200" baseline="0" dirty="0" smtClean="0">
                          <a:effectLst/>
                        </a:rPr>
                        <a:t> by 1         </a:t>
                      </a:r>
                      <a:r>
                        <a:rPr lang="en-US" sz="1200" b="1" dirty="0" smtClean="0">
                          <a:solidFill>
                            <a:schemeClr val="accent2"/>
                          </a:solidFill>
                          <a:latin typeface="Courier New" pitchFamily="49" charset="0"/>
                          <a:cs typeface="Courier New" pitchFamily="49" charset="0"/>
                        </a:rPr>
                        <a:t>ID_0</a:t>
                      </a:r>
                      <a:endParaRPr lang="en-US" sz="1200" dirty="0">
                        <a:effectLst/>
                      </a:endParaRP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50021">
                <a:tc>
                  <a:txBody>
                    <a:bodyPr/>
                    <a:lstStyle/>
                    <a:p>
                      <a:pPr algn="l" fontAlgn="t"/>
                      <a:r>
                        <a:rPr lang="en-US" sz="1200">
                          <a:effectLst/>
                        </a:rPr>
                        <a:t>01</a:t>
                      </a: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200" dirty="0" smtClean="0">
                          <a:effectLst/>
                        </a:rPr>
                        <a:t>1:2     or Divide</a:t>
                      </a:r>
                      <a:r>
                        <a:rPr lang="en-US" sz="1200" baseline="0" dirty="0" smtClean="0">
                          <a:effectLst/>
                        </a:rPr>
                        <a:t> by 2         </a:t>
                      </a:r>
                      <a:r>
                        <a:rPr lang="en-US" sz="1200" b="1" dirty="0" smtClean="0">
                          <a:solidFill>
                            <a:schemeClr val="accent2"/>
                          </a:solidFill>
                          <a:latin typeface="Courier New" pitchFamily="49" charset="0"/>
                          <a:cs typeface="Courier New" pitchFamily="49" charset="0"/>
                        </a:rPr>
                        <a:t>ID_1</a:t>
                      </a:r>
                      <a:endParaRPr lang="en-US" sz="1200" b="1" dirty="0">
                        <a:effectLst/>
                      </a:endParaRP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250021">
                <a:tc>
                  <a:txBody>
                    <a:bodyPr/>
                    <a:lstStyle/>
                    <a:p>
                      <a:pPr algn="l" fontAlgn="t"/>
                      <a:r>
                        <a:rPr lang="en-US" sz="1200">
                          <a:effectLst/>
                        </a:rPr>
                        <a:t>10</a:t>
                      </a: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rPr>
                        <a:t>1:4     or Divide</a:t>
                      </a:r>
                      <a:r>
                        <a:rPr lang="en-US" sz="1200" baseline="0" dirty="0" smtClean="0">
                          <a:effectLst/>
                        </a:rPr>
                        <a:t> by 4         </a:t>
                      </a:r>
                      <a:r>
                        <a:rPr lang="en-US" sz="1200" b="1" dirty="0" smtClean="0">
                          <a:solidFill>
                            <a:schemeClr val="accent2"/>
                          </a:solidFill>
                          <a:latin typeface="Courier New" pitchFamily="49" charset="0"/>
                          <a:cs typeface="Courier New" pitchFamily="49" charset="0"/>
                        </a:rPr>
                        <a:t>ID_2</a:t>
                      </a:r>
                      <a:endParaRPr lang="en-US" sz="1200" b="1" dirty="0" smtClean="0">
                        <a:effectLst/>
                      </a:endParaRP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250021">
                <a:tc>
                  <a:txBody>
                    <a:bodyPr/>
                    <a:lstStyle/>
                    <a:p>
                      <a:pPr algn="l" fontAlgn="t"/>
                      <a:r>
                        <a:rPr lang="en-US" sz="1200" dirty="0">
                          <a:effectLst/>
                        </a:rPr>
                        <a:t>11</a:t>
                      </a: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rPr>
                        <a:t>1:8     or Divide</a:t>
                      </a:r>
                      <a:r>
                        <a:rPr lang="en-US" sz="1200" baseline="0" dirty="0" smtClean="0">
                          <a:effectLst/>
                        </a:rPr>
                        <a:t> by 8         </a:t>
                      </a:r>
                      <a:r>
                        <a:rPr lang="en-US" sz="1200" b="1" dirty="0" smtClean="0">
                          <a:solidFill>
                            <a:schemeClr val="accent2"/>
                          </a:solidFill>
                          <a:latin typeface="Courier New" pitchFamily="49" charset="0"/>
                          <a:cs typeface="Courier New" pitchFamily="49" charset="0"/>
                        </a:rPr>
                        <a:t>ID_3</a:t>
                      </a:r>
                      <a:endParaRPr lang="en-US" sz="1200" dirty="0">
                        <a:solidFill>
                          <a:srgbClr val="FF0000"/>
                        </a:solidFill>
                        <a:effectLst/>
                      </a:endParaRPr>
                    </a:p>
                  </a:txBody>
                  <a:tcPr marL="33970" marR="33970" marT="27176" marB="271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2666362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 Block Diagram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6" y="639325"/>
            <a:ext cx="6134068" cy="621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bwMode="auto">
          <a:xfrm>
            <a:off x="5934075" y="885824"/>
            <a:ext cx="1323975" cy="9525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3</a:t>
            </a:r>
          </a:p>
          <a:p>
            <a:pPr algn="r"/>
            <a:endParaRPr lang="en-US" sz="3200" b="1" dirty="0">
              <a:solidFill>
                <a:srgbClr val="FF0000"/>
              </a:solidFill>
            </a:endParaRPr>
          </a:p>
          <a:p>
            <a:pPr algn="r"/>
            <a:endParaRPr lang="en-US" sz="3200" b="1" dirty="0">
              <a:solidFill>
                <a:srgbClr val="FF0000"/>
              </a:solidFill>
            </a:endParaRPr>
          </a:p>
        </p:txBody>
      </p:sp>
      <p:sp>
        <p:nvSpPr>
          <p:cNvPr id="25" name="TextBox 24"/>
          <p:cNvSpPr txBox="1"/>
          <p:nvPr/>
        </p:nvSpPr>
        <p:spPr>
          <a:xfrm>
            <a:off x="6410294" y="6069390"/>
            <a:ext cx="2733674" cy="369332"/>
          </a:xfrm>
          <a:prstGeom prst="rect">
            <a:avLst/>
          </a:prstGeom>
          <a:solidFill>
            <a:schemeClr val="bg1"/>
          </a:solidFill>
        </p:spPr>
        <p:txBody>
          <a:bodyPr wrap="square" rtlCol="0">
            <a:spAutoFit/>
          </a:bodyPr>
          <a:lstStyle/>
          <a:p>
            <a:r>
              <a:rPr lang="en-US" sz="1800" dirty="0" smtClean="0"/>
              <a:t>Family User Guide pp 357</a:t>
            </a:r>
          </a:p>
        </p:txBody>
      </p:sp>
    </p:spTree>
    <p:extLst>
      <p:ext uri="{BB962C8B-B14F-4D97-AF65-F5344CB8AC3E}">
        <p14:creationId xmlns:p14="http://schemas.microsoft.com/office/powerpoint/2010/main" val="11536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a:t>
            </a:r>
            <a:endParaRPr lang="en-US" b="1" dirty="0"/>
          </a:p>
        </p:txBody>
      </p:sp>
      <p:sp>
        <p:nvSpPr>
          <p:cNvPr id="3" name="Content Placeholder 2"/>
          <p:cNvSpPr>
            <a:spLocks noGrp="1"/>
          </p:cNvSpPr>
          <p:nvPr>
            <p:ph idx="1"/>
          </p:nvPr>
        </p:nvSpPr>
        <p:spPr>
          <a:xfrm>
            <a:off x="281464" y="1521152"/>
            <a:ext cx="8414662" cy="1371646"/>
          </a:xfrm>
        </p:spPr>
        <p:txBody>
          <a:bodyPr/>
          <a:lstStyle/>
          <a:p>
            <a:pPr marL="0" indent="0">
              <a:buNone/>
            </a:pPr>
            <a:r>
              <a:rPr lang="en-US" sz="1600" dirty="0" smtClean="0"/>
              <a:t>3. </a:t>
            </a:r>
            <a:r>
              <a:rPr lang="en-US" sz="1600" dirty="0" err="1" smtClean="0"/>
              <a:t>MCx</a:t>
            </a:r>
            <a:r>
              <a:rPr lang="en-US" sz="1600" dirty="0" smtClean="0"/>
              <a:t> - Count Mode</a:t>
            </a:r>
          </a:p>
          <a:p>
            <a:pPr lvl="1"/>
            <a:endParaRPr lang="en-US" sz="1600" dirty="0" smtClean="0">
              <a:solidFill>
                <a:schemeClr val="accent2"/>
              </a:solidFill>
            </a:endParaRPr>
          </a:p>
          <a:p>
            <a:pPr lvl="1"/>
            <a:endParaRPr lang="en-US" sz="1600" dirty="0" smtClean="0">
              <a:solidFill>
                <a:schemeClr val="accent2"/>
              </a:solidFill>
            </a:endParaRPr>
          </a:p>
          <a:p>
            <a:pPr lvl="1"/>
            <a:endParaRPr lang="en-US" sz="1600" dirty="0">
              <a:solidFill>
                <a:schemeClr val="accent2"/>
              </a:solidFill>
            </a:endParaRPr>
          </a:p>
          <a:p>
            <a:pPr lvl="1"/>
            <a:endParaRPr lang="en-US" sz="1600" dirty="0">
              <a:solidFill>
                <a:schemeClr val="accent2"/>
              </a:solidFill>
            </a:endParaRPr>
          </a:p>
          <a:p>
            <a:pPr lvl="1"/>
            <a:endParaRPr lang="en-US" sz="1600" dirty="0" smtClean="0">
              <a:solidFill>
                <a:schemeClr val="accent2"/>
              </a:solidFill>
            </a:endParaRPr>
          </a:p>
          <a:p>
            <a:pPr lvl="1"/>
            <a:endParaRPr lang="en-US" sz="1600" dirty="0" smtClean="0">
              <a:solidFill>
                <a:schemeClr val="accent2"/>
              </a:solidFill>
            </a:endParaRPr>
          </a:p>
          <a:p>
            <a:pPr lvl="1"/>
            <a:endParaRPr lang="en-US" sz="16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381"/>
          <a:stretch/>
        </p:blipFill>
        <p:spPr bwMode="auto">
          <a:xfrm>
            <a:off x="1190624" y="1849901"/>
            <a:ext cx="6475605" cy="442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042760" y="1840376"/>
            <a:ext cx="3319462" cy="28098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7" name="Rectangle 6"/>
          <p:cNvSpPr/>
          <p:nvPr/>
        </p:nvSpPr>
        <p:spPr bwMode="auto">
          <a:xfrm>
            <a:off x="2933699" y="2735725"/>
            <a:ext cx="1483899" cy="49292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10" name="Rectangle 1"/>
          <p:cNvSpPr>
            <a:spLocks noChangeArrowheads="1"/>
          </p:cNvSpPr>
          <p:nvPr/>
        </p:nvSpPr>
        <p:spPr bwMode="auto">
          <a:xfrm>
            <a:off x="663459" y="332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1252311" y="4926475"/>
            <a:ext cx="6253390" cy="75962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6" name="TextBox 5"/>
          <p:cNvSpPr txBox="1"/>
          <p:nvPr/>
        </p:nvSpPr>
        <p:spPr>
          <a:xfrm>
            <a:off x="7673572" y="4516572"/>
            <a:ext cx="708848" cy="1446550"/>
          </a:xfrm>
          <a:prstGeom prst="rect">
            <a:avLst/>
          </a:prstGeom>
          <a:noFill/>
        </p:spPr>
        <p:txBody>
          <a:bodyPr wrap="none" rtlCol="0">
            <a:spAutoFit/>
          </a:bodyPr>
          <a:lstStyle/>
          <a:p>
            <a:r>
              <a:rPr lang="en-US" sz="1600" dirty="0" smtClean="0">
                <a:solidFill>
                  <a:schemeClr val="accent2"/>
                </a:solidFill>
              </a:rPr>
              <a:t>MC_0</a:t>
            </a:r>
          </a:p>
          <a:p>
            <a:r>
              <a:rPr lang="en-US" sz="1600" dirty="0" smtClean="0">
                <a:solidFill>
                  <a:schemeClr val="accent2"/>
                </a:solidFill>
              </a:rPr>
              <a:t>MC_1</a:t>
            </a:r>
            <a:endParaRPr lang="en-US" sz="1600" dirty="0">
              <a:solidFill>
                <a:schemeClr val="accent2"/>
              </a:solidFill>
            </a:endParaRPr>
          </a:p>
          <a:p>
            <a:r>
              <a:rPr lang="en-US" sz="1600" dirty="0" smtClean="0">
                <a:solidFill>
                  <a:schemeClr val="accent2"/>
                </a:solidFill>
              </a:rPr>
              <a:t>MC_2</a:t>
            </a:r>
            <a:endParaRPr lang="en-US" sz="1600" dirty="0">
              <a:solidFill>
                <a:schemeClr val="accent2"/>
              </a:solidFill>
            </a:endParaRPr>
          </a:p>
          <a:p>
            <a:r>
              <a:rPr lang="en-US" sz="1600" dirty="0" smtClean="0">
                <a:solidFill>
                  <a:schemeClr val="accent2"/>
                </a:solidFill>
              </a:rPr>
              <a:t>MC_3</a:t>
            </a:r>
            <a:endParaRPr lang="en-US" sz="1600" dirty="0">
              <a:solidFill>
                <a:schemeClr val="accent2"/>
              </a:solidFill>
            </a:endParaRPr>
          </a:p>
        </p:txBody>
      </p:sp>
    </p:spTree>
    <p:extLst>
      <p:ext uri="{BB962C8B-B14F-4D97-AF65-F5344CB8AC3E}">
        <p14:creationId xmlns:p14="http://schemas.microsoft.com/office/powerpoint/2010/main" val="1956760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a:t>
            </a:r>
            <a:endParaRPr lang="en-US" b="1" dirty="0"/>
          </a:p>
        </p:txBody>
      </p:sp>
      <p:sp>
        <p:nvSpPr>
          <p:cNvPr id="3" name="Content Placeholder 2"/>
          <p:cNvSpPr>
            <a:spLocks noGrp="1"/>
          </p:cNvSpPr>
          <p:nvPr>
            <p:ph idx="1"/>
          </p:nvPr>
        </p:nvSpPr>
        <p:spPr>
          <a:xfrm>
            <a:off x="277957" y="1529429"/>
            <a:ext cx="8414662" cy="1371646"/>
          </a:xfrm>
        </p:spPr>
        <p:txBody>
          <a:bodyPr/>
          <a:lstStyle/>
          <a:p>
            <a:pPr marL="0" indent="0">
              <a:buNone/>
            </a:pPr>
            <a:r>
              <a:rPr lang="en-US" sz="1600" dirty="0" smtClean="0"/>
              <a:t>Up Mode  </a:t>
            </a:r>
            <a:r>
              <a:rPr lang="en-US" sz="1600" b="1" dirty="0">
                <a:solidFill>
                  <a:schemeClr val="accent2"/>
                </a:solidFill>
                <a:latin typeface="Courier New" pitchFamily="49" charset="0"/>
                <a:cs typeface="Courier New" pitchFamily="49" charset="0"/>
              </a:rPr>
              <a:t>MC_1</a:t>
            </a:r>
            <a:endParaRPr lang="en-US" sz="1600" dirty="0"/>
          </a:p>
          <a:p>
            <a:pPr lvl="1"/>
            <a:r>
              <a:rPr lang="en-US" sz="1600" dirty="0" smtClean="0">
                <a:solidFill>
                  <a:schemeClr val="accent2"/>
                </a:solidFill>
              </a:rPr>
              <a:t>Counts </a:t>
            </a:r>
            <a:r>
              <a:rPr lang="en-US" sz="1600" dirty="0">
                <a:solidFill>
                  <a:schemeClr val="accent2"/>
                </a:solidFill>
              </a:rPr>
              <a:t>from 0 to the value in register TACCR0. When it hits TACCR0, the CCIFG interrupt flag is set. When it hits 0 (the next tick), the TAIFG interrupt flag is </a:t>
            </a:r>
            <a:r>
              <a:rPr lang="en-US" sz="1600" dirty="0" smtClean="0">
                <a:solidFill>
                  <a:schemeClr val="accent2"/>
                </a:solidFill>
              </a:rPr>
              <a:t>set</a:t>
            </a:r>
          </a:p>
          <a:p>
            <a:pPr lvl="1"/>
            <a:endParaRPr lang="en-US" sz="1600" b="1" dirty="0">
              <a:solidFill>
                <a:schemeClr val="accent2"/>
              </a:solidFill>
              <a:latin typeface="Courier New" pitchFamily="49" charset="0"/>
              <a:cs typeface="Courier New" pitchFamily="49" charset="0"/>
            </a:endParaRPr>
          </a:p>
          <a:p>
            <a:pPr lvl="1"/>
            <a:endParaRPr lang="en-US" sz="1600" b="1" dirty="0" smtClean="0">
              <a:solidFill>
                <a:schemeClr val="accent2"/>
              </a:solidFill>
              <a:latin typeface="Courier New" pitchFamily="49" charset="0"/>
              <a:cs typeface="Courier New" pitchFamily="49" charset="0"/>
            </a:endParaRPr>
          </a:p>
          <a:p>
            <a:pPr lvl="1"/>
            <a:endParaRPr lang="en-US" sz="1600" b="1" dirty="0">
              <a:solidFill>
                <a:schemeClr val="accent2"/>
              </a:solidFill>
              <a:latin typeface="Courier New" pitchFamily="49" charset="0"/>
              <a:cs typeface="Courier New" pitchFamily="49" charset="0"/>
            </a:endParaRPr>
          </a:p>
          <a:p>
            <a:pPr lvl="1"/>
            <a:endParaRPr lang="en-US" sz="1600" b="1" dirty="0" smtClean="0">
              <a:solidFill>
                <a:schemeClr val="accent2"/>
              </a:solidFill>
              <a:latin typeface="Courier New" pitchFamily="49" charset="0"/>
              <a:cs typeface="Courier New" pitchFamily="49" charset="0"/>
            </a:endParaRPr>
          </a:p>
          <a:p>
            <a:pPr lvl="1"/>
            <a:endParaRPr lang="en-US" sz="1600" b="1" dirty="0">
              <a:solidFill>
                <a:schemeClr val="accent2"/>
              </a:solidFill>
              <a:latin typeface="Courier New" pitchFamily="49" charset="0"/>
              <a:cs typeface="Courier New" pitchFamily="49" charset="0"/>
            </a:endParaRPr>
          </a:p>
          <a:p>
            <a:pPr marL="457200" lvl="1" indent="0">
              <a:buNone/>
            </a:pPr>
            <a:endParaRPr lang="en-US" sz="1600" dirty="0" smtClean="0">
              <a:solidFill>
                <a:schemeClr val="accent2"/>
              </a:solidFill>
            </a:endParaRPr>
          </a:p>
          <a:p>
            <a:pPr lvl="1"/>
            <a:endParaRPr lang="en-US" sz="1600" dirty="0" smtClean="0">
              <a:solidFill>
                <a:schemeClr val="accent2"/>
              </a:solidFill>
            </a:endParaRPr>
          </a:p>
        </p:txBody>
      </p:sp>
      <p:sp>
        <p:nvSpPr>
          <p:cNvPr id="10" name="Rectangle 1"/>
          <p:cNvSpPr>
            <a:spLocks noChangeArrowheads="1"/>
          </p:cNvSpPr>
          <p:nvPr/>
        </p:nvSpPr>
        <p:spPr bwMode="auto">
          <a:xfrm>
            <a:off x="663459" y="332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995" y="2981599"/>
            <a:ext cx="53435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651" y="4662323"/>
            <a:ext cx="63912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07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a:t>
            </a:r>
            <a:endParaRPr lang="en-US" b="1" dirty="0"/>
          </a:p>
        </p:txBody>
      </p:sp>
      <p:sp>
        <p:nvSpPr>
          <p:cNvPr id="3" name="Content Placeholder 2"/>
          <p:cNvSpPr>
            <a:spLocks noGrp="1"/>
          </p:cNvSpPr>
          <p:nvPr>
            <p:ph idx="1"/>
          </p:nvPr>
        </p:nvSpPr>
        <p:spPr>
          <a:xfrm>
            <a:off x="210519" y="1500318"/>
            <a:ext cx="8414662" cy="1371646"/>
          </a:xfrm>
        </p:spPr>
        <p:txBody>
          <a:bodyPr/>
          <a:lstStyle/>
          <a:p>
            <a:pPr marL="0" indent="0">
              <a:buNone/>
            </a:pPr>
            <a:r>
              <a:rPr lang="en-US" sz="1600" dirty="0"/>
              <a:t>Continuous Mode  </a:t>
            </a:r>
            <a:r>
              <a:rPr lang="en-US" sz="1600" b="1" dirty="0">
                <a:solidFill>
                  <a:schemeClr val="accent2"/>
                </a:solidFill>
                <a:latin typeface="Courier New" pitchFamily="49" charset="0"/>
                <a:cs typeface="Courier New" pitchFamily="49" charset="0"/>
              </a:rPr>
              <a:t>MC_2</a:t>
            </a:r>
            <a:endParaRPr lang="en-US" sz="1600" dirty="0"/>
          </a:p>
          <a:p>
            <a:pPr lvl="1"/>
            <a:r>
              <a:rPr lang="en-US" sz="1600" dirty="0">
                <a:solidFill>
                  <a:schemeClr val="accent2"/>
                </a:solidFill>
              </a:rPr>
              <a:t>Continuous mode counts from 0 to 0xffff. When it hits 0, the TAIFG interrupt flag is set</a:t>
            </a:r>
            <a:endParaRPr lang="en-US" sz="1600" b="1" dirty="0">
              <a:solidFill>
                <a:schemeClr val="accent2"/>
              </a:solidFill>
              <a:latin typeface="Courier New" pitchFamily="49" charset="0"/>
              <a:cs typeface="Courier New" pitchFamily="49" charset="0"/>
            </a:endParaRPr>
          </a:p>
          <a:p>
            <a:pPr lvl="1"/>
            <a:endParaRPr lang="en-US" sz="1600" dirty="0">
              <a:solidFill>
                <a:schemeClr val="accent2"/>
              </a:solidFill>
            </a:endParaRPr>
          </a:p>
          <a:p>
            <a:pPr lvl="1"/>
            <a:endParaRPr lang="en-US" sz="1600" dirty="0">
              <a:solidFill>
                <a:schemeClr val="accent2"/>
              </a:solidFill>
            </a:endParaRPr>
          </a:p>
          <a:p>
            <a:pPr lvl="1"/>
            <a:endParaRPr lang="en-US" sz="1600" b="1" dirty="0">
              <a:solidFill>
                <a:schemeClr val="accent2"/>
              </a:solidFill>
              <a:latin typeface="Courier New" pitchFamily="49" charset="0"/>
              <a:cs typeface="Courier New" pitchFamily="49" charset="0"/>
            </a:endParaRPr>
          </a:p>
          <a:p>
            <a:pPr lvl="1"/>
            <a:endParaRPr lang="en-US" sz="1600" b="1" dirty="0" smtClean="0">
              <a:solidFill>
                <a:schemeClr val="accent2"/>
              </a:solidFill>
              <a:latin typeface="Courier New" pitchFamily="49" charset="0"/>
              <a:cs typeface="Courier New" pitchFamily="49" charset="0"/>
            </a:endParaRPr>
          </a:p>
          <a:p>
            <a:pPr lvl="1"/>
            <a:endParaRPr lang="en-US" sz="1600" b="1" dirty="0">
              <a:solidFill>
                <a:schemeClr val="accent2"/>
              </a:solidFill>
              <a:latin typeface="Courier New" pitchFamily="49" charset="0"/>
              <a:cs typeface="Courier New" pitchFamily="49" charset="0"/>
            </a:endParaRPr>
          </a:p>
          <a:p>
            <a:pPr lvl="1"/>
            <a:endParaRPr lang="en-US" sz="1600" b="1" dirty="0" smtClean="0">
              <a:solidFill>
                <a:schemeClr val="accent2"/>
              </a:solidFill>
              <a:latin typeface="Courier New" pitchFamily="49" charset="0"/>
              <a:cs typeface="Courier New" pitchFamily="49" charset="0"/>
            </a:endParaRPr>
          </a:p>
          <a:p>
            <a:pPr lvl="1"/>
            <a:endParaRPr lang="en-US" sz="1600" b="1" dirty="0">
              <a:solidFill>
                <a:schemeClr val="accent2"/>
              </a:solidFill>
              <a:latin typeface="Courier New" pitchFamily="49" charset="0"/>
              <a:cs typeface="Courier New" pitchFamily="49" charset="0"/>
            </a:endParaRPr>
          </a:p>
          <a:p>
            <a:pPr lvl="1"/>
            <a:endParaRPr lang="en-US" sz="1600" b="1" dirty="0" smtClean="0">
              <a:solidFill>
                <a:schemeClr val="accent2"/>
              </a:solidFill>
              <a:latin typeface="Courier New" pitchFamily="49" charset="0"/>
              <a:cs typeface="Courier New" pitchFamily="49" charset="0"/>
            </a:endParaRPr>
          </a:p>
        </p:txBody>
      </p:sp>
      <p:sp>
        <p:nvSpPr>
          <p:cNvPr id="10" name="Rectangle 1"/>
          <p:cNvSpPr>
            <a:spLocks noChangeArrowheads="1"/>
          </p:cNvSpPr>
          <p:nvPr/>
        </p:nvSpPr>
        <p:spPr bwMode="auto">
          <a:xfrm>
            <a:off x="663459" y="332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92122"/>
            <a:ext cx="49625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731" y="4866783"/>
            <a:ext cx="61817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240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a:t>
            </a:r>
            <a:endParaRPr lang="en-US" b="1" dirty="0"/>
          </a:p>
        </p:txBody>
      </p:sp>
      <p:sp>
        <p:nvSpPr>
          <p:cNvPr id="3" name="Content Placeholder 2"/>
          <p:cNvSpPr>
            <a:spLocks noGrp="1"/>
          </p:cNvSpPr>
          <p:nvPr>
            <p:ph idx="1"/>
          </p:nvPr>
        </p:nvSpPr>
        <p:spPr>
          <a:xfrm>
            <a:off x="171104" y="1446848"/>
            <a:ext cx="8414662" cy="1371646"/>
          </a:xfrm>
        </p:spPr>
        <p:txBody>
          <a:bodyPr/>
          <a:lstStyle/>
          <a:p>
            <a:pPr marL="0" indent="0">
              <a:buNone/>
            </a:pPr>
            <a:r>
              <a:rPr lang="en-US" sz="1600" dirty="0" smtClean="0"/>
              <a:t>Up / Down Mode  </a:t>
            </a:r>
            <a:r>
              <a:rPr lang="en-US" sz="1600" b="1" dirty="0" smtClean="0">
                <a:solidFill>
                  <a:schemeClr val="accent2"/>
                </a:solidFill>
                <a:latin typeface="Courier New" pitchFamily="49" charset="0"/>
                <a:cs typeface="Courier New" pitchFamily="49" charset="0"/>
              </a:rPr>
              <a:t>MC_3</a:t>
            </a:r>
            <a:endParaRPr lang="en-US" sz="1600" dirty="0"/>
          </a:p>
          <a:p>
            <a:pPr lvl="1"/>
            <a:r>
              <a:rPr lang="en-US" sz="1600" dirty="0" smtClean="0">
                <a:solidFill>
                  <a:schemeClr val="accent2"/>
                </a:solidFill>
              </a:rPr>
              <a:t>Counts </a:t>
            </a:r>
            <a:r>
              <a:rPr lang="en-US" sz="1600" dirty="0">
                <a:solidFill>
                  <a:schemeClr val="accent2"/>
                </a:solidFill>
              </a:rPr>
              <a:t>from 0 to the value in register TACCR0, then back down to 0. When it hits TACCR0, the CCIFG interrupt flag is set. When it hits 0, the TAIFG interrupt flag is set.</a:t>
            </a:r>
            <a:endParaRPr lang="en-US" sz="1600" b="1" dirty="0">
              <a:solidFill>
                <a:schemeClr val="accent2"/>
              </a:solidFill>
              <a:latin typeface="Courier New" pitchFamily="49" charset="0"/>
              <a:cs typeface="Courier New" pitchFamily="49" charset="0"/>
            </a:endParaRPr>
          </a:p>
          <a:p>
            <a:pPr lvl="1"/>
            <a:endParaRPr lang="en-US" sz="1600" b="1" dirty="0" smtClean="0">
              <a:solidFill>
                <a:schemeClr val="accent2"/>
              </a:solidFill>
              <a:latin typeface="Courier New" pitchFamily="49" charset="0"/>
              <a:cs typeface="Courier New" pitchFamily="49" charset="0"/>
            </a:endParaRPr>
          </a:p>
          <a:p>
            <a:pPr lvl="1"/>
            <a:endParaRPr lang="en-US" sz="1600" b="1" dirty="0">
              <a:solidFill>
                <a:schemeClr val="accent2"/>
              </a:solidFill>
              <a:latin typeface="Courier New" pitchFamily="49" charset="0"/>
              <a:cs typeface="Courier New" pitchFamily="49" charset="0"/>
            </a:endParaRPr>
          </a:p>
          <a:p>
            <a:pPr lvl="1"/>
            <a:endParaRPr lang="en-US" sz="1600" b="1" dirty="0" smtClean="0">
              <a:solidFill>
                <a:schemeClr val="accent2"/>
              </a:solidFill>
              <a:latin typeface="Courier New" pitchFamily="49" charset="0"/>
              <a:cs typeface="Courier New" pitchFamily="49" charset="0"/>
            </a:endParaRPr>
          </a:p>
          <a:p>
            <a:pPr lvl="1"/>
            <a:endParaRPr lang="en-US" sz="1600" b="1" dirty="0">
              <a:solidFill>
                <a:schemeClr val="accent2"/>
              </a:solidFill>
              <a:latin typeface="Courier New" pitchFamily="49" charset="0"/>
              <a:cs typeface="Courier New" pitchFamily="49" charset="0"/>
            </a:endParaRPr>
          </a:p>
          <a:p>
            <a:pPr lvl="1"/>
            <a:endParaRPr lang="en-US" sz="1600" b="1" dirty="0" smtClean="0">
              <a:solidFill>
                <a:schemeClr val="accent2"/>
              </a:solidFill>
              <a:latin typeface="Courier New" pitchFamily="49" charset="0"/>
              <a:cs typeface="Courier New" pitchFamily="49" charset="0"/>
            </a:endParaRPr>
          </a:p>
          <a:p>
            <a:pPr lvl="1"/>
            <a:endParaRPr lang="en-US" sz="1600" dirty="0" smtClean="0">
              <a:solidFill>
                <a:schemeClr val="accent2"/>
              </a:solidFill>
            </a:endParaRPr>
          </a:p>
          <a:p>
            <a:pPr lvl="1"/>
            <a:endParaRPr lang="en-US" sz="1600" dirty="0" smtClean="0">
              <a:solidFill>
                <a:schemeClr val="accent2"/>
              </a:solidFill>
            </a:endParaRPr>
          </a:p>
        </p:txBody>
      </p:sp>
      <p:sp>
        <p:nvSpPr>
          <p:cNvPr id="10" name="Rectangle 1"/>
          <p:cNvSpPr>
            <a:spLocks noChangeArrowheads="1"/>
          </p:cNvSpPr>
          <p:nvPr/>
        </p:nvSpPr>
        <p:spPr bwMode="auto">
          <a:xfrm>
            <a:off x="663459" y="332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462" y="2549525"/>
            <a:ext cx="494347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793" y="4044677"/>
            <a:ext cx="63531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039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MSP430G2553 Interrupt Vector Table</a:t>
            </a:r>
            <a:endParaRPr lang="en-US" b="1" dirty="0"/>
          </a:p>
        </p:txBody>
      </p:sp>
      <p:pic>
        <p:nvPicPr>
          <p:cNvPr id="1026" name="Picture 2" descr="C:\Users\Jeffrey.Falkinburg\Documents\Courses\ECE382\Fall16\ECE382_Website_Fall_2016\notes\L25\MSP430G2553_interrup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345" y="635895"/>
            <a:ext cx="6467311" cy="62221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338345" y="3058510"/>
            <a:ext cx="6467311" cy="402021"/>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7675809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a:t>
            </a:r>
            <a:r>
              <a:rPr lang="en-US" dirty="0" smtClean="0"/>
              <a:t>Polling</a:t>
            </a:r>
            <a:endParaRPr lang="en-US" b="1" dirty="0"/>
          </a:p>
        </p:txBody>
      </p:sp>
      <p:sp>
        <p:nvSpPr>
          <p:cNvPr id="5" name="Content Placeholder 2"/>
          <p:cNvSpPr>
            <a:spLocks noGrp="1"/>
          </p:cNvSpPr>
          <p:nvPr>
            <p:ph idx="1"/>
          </p:nvPr>
        </p:nvSpPr>
        <p:spPr>
          <a:xfrm>
            <a:off x="417786" y="1458883"/>
            <a:ext cx="8182304" cy="4792145"/>
          </a:xfrm>
          <a:solidFill>
            <a:schemeClr val="bg1"/>
          </a:solidFill>
          <a:ln>
            <a:noFill/>
          </a:ln>
        </p:spPr>
        <p:txBody>
          <a:bodyPr/>
          <a:lstStyle/>
          <a:p>
            <a:pPr marL="0" marR="0" indent="0">
              <a:spcBef>
                <a:spcPts val="0"/>
              </a:spcBef>
              <a:spcAft>
                <a:spcPts val="0"/>
              </a:spcAft>
              <a:buNone/>
            </a:pPr>
            <a:r>
              <a:rPr lang="en-US" sz="1200" b="1" dirty="0" smtClean="0">
                <a:solidFill>
                  <a:srgbClr val="7F0055"/>
                </a:solidFill>
                <a:latin typeface="Consolas"/>
                <a:ea typeface="Calibri"/>
              </a:rPr>
              <a:t>void</a:t>
            </a:r>
            <a:r>
              <a:rPr lang="en-US" sz="1200" dirty="0" smtClean="0">
                <a:solidFill>
                  <a:srgbClr val="000000"/>
                </a:solidFill>
                <a:latin typeface="Consolas"/>
                <a:ea typeface="Calibri"/>
              </a:rPr>
              <a:t> </a:t>
            </a:r>
            <a:r>
              <a:rPr lang="en-US" sz="1200" b="1" dirty="0" smtClean="0">
                <a:solidFill>
                  <a:srgbClr val="000000"/>
                </a:solidFill>
                <a:latin typeface="Consolas"/>
                <a:ea typeface="Calibri"/>
              </a:rPr>
              <a:t>main</a:t>
            </a:r>
            <a:r>
              <a:rPr lang="en-US" sz="1200" dirty="0" smtClean="0">
                <a:solidFill>
                  <a:srgbClr val="000000"/>
                </a:solidFill>
                <a:latin typeface="Consolas"/>
                <a:ea typeface="Calibri"/>
              </a:rPr>
              <a:t>(</a:t>
            </a:r>
            <a:r>
              <a:rPr lang="en-US" sz="1200" b="1" dirty="0" smtClean="0">
                <a:solidFill>
                  <a:srgbClr val="7F0055"/>
                </a:solidFill>
                <a:latin typeface="Consolas"/>
                <a:ea typeface="Calibri"/>
              </a:rPr>
              <a:t>void</a:t>
            </a:r>
            <a:r>
              <a:rPr lang="en-US" sz="1200" dirty="0" smtClean="0">
                <a:solidFill>
                  <a:srgbClr val="000000"/>
                </a:solidFill>
                <a:latin typeface="Consolas"/>
                <a:ea typeface="Calibri"/>
              </a:rPr>
              <a:t>) {</a:t>
            </a:r>
            <a:endParaRPr lang="en-US" sz="1200" dirty="0" smtClean="0">
              <a:latin typeface="Calibri"/>
              <a:ea typeface="Calibri"/>
            </a:endParaRPr>
          </a:p>
          <a:p>
            <a:pPr marL="0" indent="0">
              <a:buNone/>
            </a:pPr>
            <a:r>
              <a:rPr lang="en-US" sz="1200" dirty="0">
                <a:solidFill>
                  <a:srgbClr val="000000"/>
                </a:solidFill>
                <a:latin typeface="Consolas"/>
              </a:rPr>
              <a:t> </a:t>
            </a:r>
            <a:r>
              <a:rPr lang="en-US" sz="1200" dirty="0" smtClean="0">
                <a:solidFill>
                  <a:srgbClr val="000000"/>
                </a:solidFill>
                <a:latin typeface="Consolas"/>
              </a:rPr>
              <a:t>   WDTCTL </a:t>
            </a:r>
            <a:r>
              <a:rPr lang="en-US" sz="1200" dirty="0">
                <a:solidFill>
                  <a:srgbClr val="000000"/>
                </a:solidFill>
                <a:latin typeface="Consolas"/>
              </a:rPr>
              <a:t>= WDTPW | WDTHOLD</a:t>
            </a:r>
            <a:r>
              <a:rPr lang="en-US" sz="1200" dirty="0" smtClean="0">
                <a:solidFill>
                  <a:srgbClr val="000000"/>
                </a:solidFill>
                <a:latin typeface="Consolas"/>
              </a:rPr>
              <a:t>;   </a:t>
            </a:r>
            <a:r>
              <a:rPr lang="en-US" sz="1200" dirty="0" smtClean="0">
                <a:solidFill>
                  <a:srgbClr val="3F7F5F"/>
                </a:solidFill>
                <a:latin typeface="Consolas"/>
              </a:rPr>
              <a:t>// </a:t>
            </a:r>
            <a:r>
              <a:rPr lang="en-US" sz="1200" dirty="0">
                <a:solidFill>
                  <a:srgbClr val="3F7F5F"/>
                </a:solidFill>
                <a:latin typeface="Consolas"/>
              </a:rPr>
              <a:t>Stop watchdog </a:t>
            </a:r>
            <a:r>
              <a:rPr lang="en-US" sz="1200" dirty="0" smtClean="0">
                <a:solidFill>
                  <a:srgbClr val="3F7F5F"/>
                </a:solidFill>
                <a:latin typeface="Consolas"/>
              </a:rPr>
              <a:t>timer</a:t>
            </a:r>
            <a:endParaRPr lang="en-US" sz="1200" dirty="0">
              <a:solidFill>
                <a:srgbClr val="3F7F5F"/>
              </a:solidFill>
              <a:latin typeface="Consolas"/>
            </a:endParaRPr>
          </a:p>
          <a:p>
            <a:pPr marL="0" indent="0">
              <a:buNone/>
            </a:pPr>
            <a:r>
              <a:rPr lang="en-US" sz="1200" dirty="0">
                <a:solidFill>
                  <a:srgbClr val="000000"/>
                </a:solidFill>
                <a:latin typeface="Consolas"/>
              </a:rPr>
              <a:t>    BCSCTL1 = CALBC1_8MHZ;      </a:t>
            </a:r>
            <a:r>
              <a:rPr lang="en-US" sz="1200" dirty="0">
                <a:solidFill>
                  <a:srgbClr val="3F7F5F"/>
                </a:solidFill>
                <a:latin typeface="Consolas"/>
              </a:rPr>
              <a:t>// Set SMCLK 8 MHz</a:t>
            </a:r>
          </a:p>
          <a:p>
            <a:pPr marL="0" indent="0">
              <a:buNone/>
            </a:pPr>
            <a:r>
              <a:rPr lang="en-US" sz="1200" dirty="0">
                <a:solidFill>
                  <a:srgbClr val="000000"/>
                </a:solidFill>
                <a:latin typeface="Consolas"/>
              </a:rPr>
              <a:t>    DCOCTL = CALDCO_8MHZ</a:t>
            </a:r>
            <a:r>
              <a:rPr lang="en-US" sz="1200" dirty="0" smtClean="0">
                <a:solidFill>
                  <a:srgbClr val="000000"/>
                </a:solidFill>
                <a:latin typeface="Consolas"/>
              </a:rPr>
              <a:t>;</a:t>
            </a:r>
            <a:endParaRPr lang="en-US" sz="1200" dirty="0">
              <a:latin typeface="Consolas"/>
            </a:endParaRPr>
          </a:p>
          <a:p>
            <a:pPr marL="0" indent="0">
              <a:buNone/>
            </a:pPr>
            <a:r>
              <a:rPr lang="en-US" sz="1200" dirty="0">
                <a:solidFill>
                  <a:srgbClr val="000000"/>
                </a:solidFill>
                <a:latin typeface="Consolas"/>
              </a:rPr>
              <a:t>    </a:t>
            </a:r>
            <a:r>
              <a:rPr lang="en-US" sz="1200" dirty="0">
                <a:solidFill>
                  <a:srgbClr val="000000"/>
                </a:solidFill>
                <a:highlight>
                  <a:srgbClr val="F0D8A8"/>
                </a:highlight>
                <a:latin typeface="Consolas"/>
              </a:rPr>
              <a:t>P1DIR = BIT6</a:t>
            </a:r>
            <a:r>
              <a:rPr lang="en-US" sz="1200" dirty="0" smtClean="0">
                <a:solidFill>
                  <a:srgbClr val="000000"/>
                </a:solidFill>
                <a:highlight>
                  <a:srgbClr val="F0D8A8"/>
                </a:highlight>
                <a:latin typeface="Consolas"/>
              </a:rPr>
              <a:t>;               </a:t>
            </a:r>
            <a:r>
              <a:rPr lang="en-US" sz="1200" dirty="0" smtClean="0">
                <a:solidFill>
                  <a:srgbClr val="3F7F5F"/>
                </a:solidFill>
                <a:highlight>
                  <a:srgbClr val="F0D8A8"/>
                </a:highlight>
                <a:latin typeface="Consolas"/>
              </a:rPr>
              <a:t>// </a:t>
            </a:r>
            <a:r>
              <a:rPr lang="en-US" sz="1200" dirty="0">
                <a:solidFill>
                  <a:srgbClr val="3F7F5F"/>
                </a:solidFill>
                <a:highlight>
                  <a:srgbClr val="F0D8A8"/>
                </a:highlight>
                <a:latin typeface="Consolas"/>
              </a:rPr>
              <a:t>Set the green LED as an output</a:t>
            </a:r>
          </a:p>
          <a:p>
            <a:pPr marL="0" indent="0">
              <a:buNone/>
            </a:pPr>
            <a:r>
              <a:rPr lang="en-US" sz="1200" dirty="0">
                <a:solidFill>
                  <a:srgbClr val="000000"/>
                </a:solidFill>
                <a:latin typeface="Consolas"/>
              </a:rPr>
              <a:t> </a:t>
            </a:r>
            <a:r>
              <a:rPr lang="en-US" sz="1200" dirty="0" smtClean="0">
                <a:solidFill>
                  <a:srgbClr val="000000"/>
                </a:solidFill>
                <a:latin typeface="Consolas"/>
              </a:rPr>
              <a:t>   </a:t>
            </a:r>
            <a:r>
              <a:rPr lang="en-US" sz="1200" dirty="0">
                <a:solidFill>
                  <a:srgbClr val="00B050"/>
                </a:solidFill>
                <a:latin typeface="Consolas"/>
              </a:rPr>
              <a:t>// ID_0 Divide by 1</a:t>
            </a:r>
          </a:p>
          <a:p>
            <a:pPr marL="0" indent="0">
              <a:buNone/>
            </a:pPr>
            <a:r>
              <a:rPr lang="en-US" sz="1200" dirty="0" smtClean="0">
                <a:solidFill>
                  <a:srgbClr val="00B050"/>
                </a:solidFill>
                <a:latin typeface="Consolas"/>
              </a:rPr>
              <a:t>    //    </a:t>
            </a:r>
            <a:r>
              <a:rPr lang="en-US" sz="1200" dirty="0">
                <a:solidFill>
                  <a:srgbClr val="00B050"/>
                </a:solidFill>
                <a:latin typeface="Consolas"/>
              </a:rPr>
              <a:t>1 sec        1 </a:t>
            </a:r>
            <a:r>
              <a:rPr lang="en-US" sz="1200" dirty="0" err="1">
                <a:solidFill>
                  <a:srgbClr val="00B050"/>
                </a:solidFill>
                <a:latin typeface="Consolas"/>
              </a:rPr>
              <a:t>clks</a:t>
            </a:r>
            <a:r>
              <a:rPr lang="en-US" sz="1200" dirty="0">
                <a:solidFill>
                  <a:srgbClr val="00B050"/>
                </a:solidFill>
                <a:latin typeface="Consolas"/>
              </a:rPr>
              <a:t>      65535 </a:t>
            </a:r>
            <a:r>
              <a:rPr lang="en-US" sz="1200" dirty="0" err="1" smtClean="0">
                <a:solidFill>
                  <a:srgbClr val="00B050"/>
                </a:solidFill>
                <a:latin typeface="Consolas"/>
              </a:rPr>
              <a:t>cnts</a:t>
            </a:r>
            <a:r>
              <a:rPr lang="en-US" sz="1200" dirty="0" smtClean="0">
                <a:solidFill>
                  <a:srgbClr val="00B050"/>
                </a:solidFill>
                <a:latin typeface="Consolas"/>
              </a:rPr>
              <a:t>   </a:t>
            </a:r>
            <a:endParaRPr lang="en-US" sz="1200" dirty="0">
              <a:solidFill>
                <a:srgbClr val="00B050"/>
              </a:solidFill>
              <a:latin typeface="Consolas"/>
            </a:endParaRPr>
          </a:p>
          <a:p>
            <a:pPr marL="0" indent="0">
              <a:buNone/>
            </a:pPr>
            <a:r>
              <a:rPr lang="en-US" sz="1200" dirty="0" smtClean="0">
                <a:solidFill>
                  <a:srgbClr val="00B050"/>
                </a:solidFill>
                <a:latin typeface="Consolas"/>
              </a:rPr>
              <a:t>    // </a:t>
            </a:r>
            <a:r>
              <a:rPr lang="en-US" sz="1200" dirty="0">
                <a:solidFill>
                  <a:srgbClr val="00B050"/>
                </a:solidFill>
                <a:latin typeface="Consolas"/>
              </a:rPr>
              <a:t>------------ * ------ * --------------- = 8.19 </a:t>
            </a:r>
            <a:r>
              <a:rPr lang="en-US" sz="1200" dirty="0" err="1">
                <a:solidFill>
                  <a:srgbClr val="00B050"/>
                </a:solidFill>
                <a:latin typeface="Consolas"/>
              </a:rPr>
              <a:t>ms</a:t>
            </a:r>
            <a:endParaRPr lang="en-US" sz="1200" dirty="0">
              <a:solidFill>
                <a:srgbClr val="00B050"/>
              </a:solidFill>
              <a:latin typeface="Consolas"/>
            </a:endParaRPr>
          </a:p>
          <a:p>
            <a:pPr marL="0" indent="0">
              <a:buNone/>
            </a:pPr>
            <a:r>
              <a:rPr lang="en-US" sz="1200" dirty="0" smtClean="0">
                <a:solidFill>
                  <a:srgbClr val="00B050"/>
                </a:solidFill>
                <a:latin typeface="Consolas"/>
              </a:rPr>
              <a:t>    //  </a:t>
            </a:r>
            <a:r>
              <a:rPr lang="en-US" sz="1200" dirty="0">
                <a:solidFill>
                  <a:srgbClr val="00B050"/>
                </a:solidFill>
                <a:latin typeface="Consolas"/>
              </a:rPr>
              <a:t>8 *10^6 </a:t>
            </a:r>
            <a:r>
              <a:rPr lang="en-US" sz="1200" dirty="0" err="1">
                <a:solidFill>
                  <a:srgbClr val="00B050"/>
                </a:solidFill>
                <a:latin typeface="Consolas"/>
              </a:rPr>
              <a:t>clks</a:t>
            </a:r>
            <a:r>
              <a:rPr lang="en-US" sz="1200" dirty="0">
                <a:solidFill>
                  <a:srgbClr val="00B050"/>
                </a:solidFill>
                <a:latin typeface="Consolas"/>
              </a:rPr>
              <a:t>   1 </a:t>
            </a:r>
            <a:r>
              <a:rPr lang="en-US" sz="1200" dirty="0" err="1">
                <a:solidFill>
                  <a:srgbClr val="00B050"/>
                </a:solidFill>
                <a:latin typeface="Consolas"/>
              </a:rPr>
              <a:t>cnt</a:t>
            </a:r>
            <a:r>
              <a:rPr lang="en-US" sz="1200" dirty="0">
                <a:solidFill>
                  <a:srgbClr val="00B050"/>
                </a:solidFill>
                <a:latin typeface="Consolas"/>
              </a:rPr>
              <a:t>    1 TAR roll </a:t>
            </a:r>
            <a:r>
              <a:rPr lang="en-US" sz="1200" dirty="0" smtClean="0">
                <a:solidFill>
                  <a:srgbClr val="00B050"/>
                </a:solidFill>
                <a:latin typeface="Consolas"/>
              </a:rPr>
              <a:t>over</a:t>
            </a:r>
            <a:endParaRPr lang="en-US" sz="1200" dirty="0">
              <a:solidFill>
                <a:srgbClr val="00B050"/>
              </a:solidFill>
              <a:latin typeface="Consolas"/>
            </a:endParaRPr>
          </a:p>
          <a:p>
            <a:pPr marL="0" indent="0">
              <a:buNone/>
            </a:pPr>
            <a:r>
              <a:rPr lang="en-US" sz="1200" dirty="0" smtClean="0">
                <a:solidFill>
                  <a:srgbClr val="00B050"/>
                </a:solidFill>
                <a:latin typeface="Consolas"/>
              </a:rPr>
              <a:t>    // </a:t>
            </a:r>
            <a:r>
              <a:rPr lang="en-US" sz="1200" dirty="0">
                <a:solidFill>
                  <a:srgbClr val="00B050"/>
                </a:solidFill>
                <a:latin typeface="Consolas"/>
              </a:rPr>
              <a:t>ID_3 Divide by 8</a:t>
            </a:r>
          </a:p>
          <a:p>
            <a:pPr marL="0" indent="0">
              <a:buNone/>
            </a:pPr>
            <a:r>
              <a:rPr lang="en-US" sz="1200" dirty="0" smtClean="0">
                <a:solidFill>
                  <a:srgbClr val="00B050"/>
                </a:solidFill>
                <a:latin typeface="Consolas"/>
              </a:rPr>
              <a:t>    //    </a:t>
            </a:r>
            <a:r>
              <a:rPr lang="en-US" sz="1200" dirty="0">
                <a:solidFill>
                  <a:srgbClr val="00B050"/>
                </a:solidFill>
                <a:latin typeface="Consolas"/>
              </a:rPr>
              <a:t>1 sec        8 </a:t>
            </a:r>
            <a:r>
              <a:rPr lang="en-US" sz="1200" dirty="0" err="1">
                <a:solidFill>
                  <a:srgbClr val="00B050"/>
                </a:solidFill>
                <a:latin typeface="Consolas"/>
              </a:rPr>
              <a:t>clks</a:t>
            </a:r>
            <a:r>
              <a:rPr lang="en-US" sz="1200" dirty="0">
                <a:solidFill>
                  <a:srgbClr val="00B050"/>
                </a:solidFill>
                <a:latin typeface="Consolas"/>
              </a:rPr>
              <a:t>      65535 </a:t>
            </a:r>
            <a:r>
              <a:rPr lang="en-US" sz="1200" dirty="0" err="1">
                <a:solidFill>
                  <a:srgbClr val="00B050"/>
                </a:solidFill>
                <a:latin typeface="Consolas"/>
              </a:rPr>
              <a:t>cnts</a:t>
            </a:r>
            <a:endParaRPr lang="en-US" sz="1200" dirty="0">
              <a:solidFill>
                <a:srgbClr val="00B050"/>
              </a:solidFill>
              <a:latin typeface="Consolas"/>
            </a:endParaRPr>
          </a:p>
          <a:p>
            <a:pPr marL="0" indent="0">
              <a:buNone/>
            </a:pPr>
            <a:r>
              <a:rPr lang="en-US" sz="1200" dirty="0" smtClean="0">
                <a:solidFill>
                  <a:srgbClr val="00B050"/>
                </a:solidFill>
                <a:latin typeface="Consolas"/>
              </a:rPr>
              <a:t>    // </a:t>
            </a:r>
            <a:r>
              <a:rPr lang="en-US" sz="1200" dirty="0">
                <a:solidFill>
                  <a:srgbClr val="00B050"/>
                </a:solidFill>
                <a:latin typeface="Consolas"/>
              </a:rPr>
              <a:t>------------ * ------ * --------------- = 65.535 </a:t>
            </a:r>
            <a:r>
              <a:rPr lang="en-US" sz="1200" dirty="0" err="1">
                <a:solidFill>
                  <a:srgbClr val="00B050"/>
                </a:solidFill>
                <a:latin typeface="Consolas"/>
              </a:rPr>
              <a:t>ms</a:t>
            </a:r>
            <a:endParaRPr lang="en-US" sz="1200" dirty="0">
              <a:solidFill>
                <a:srgbClr val="00B050"/>
              </a:solidFill>
              <a:latin typeface="Consolas"/>
            </a:endParaRPr>
          </a:p>
          <a:p>
            <a:pPr marL="0" indent="0">
              <a:buNone/>
            </a:pPr>
            <a:r>
              <a:rPr lang="en-US" sz="1200" dirty="0" smtClean="0">
                <a:solidFill>
                  <a:srgbClr val="00B050"/>
                </a:solidFill>
                <a:latin typeface="Consolas"/>
              </a:rPr>
              <a:t>    //  </a:t>
            </a:r>
            <a:r>
              <a:rPr lang="en-US" sz="1200" dirty="0">
                <a:solidFill>
                  <a:srgbClr val="00B050"/>
                </a:solidFill>
                <a:latin typeface="Consolas"/>
              </a:rPr>
              <a:t>8 *10^6 </a:t>
            </a:r>
            <a:r>
              <a:rPr lang="en-US" sz="1200" dirty="0" err="1">
                <a:solidFill>
                  <a:srgbClr val="00B050"/>
                </a:solidFill>
                <a:latin typeface="Consolas"/>
              </a:rPr>
              <a:t>clks</a:t>
            </a:r>
            <a:r>
              <a:rPr lang="en-US" sz="1200" dirty="0">
                <a:solidFill>
                  <a:srgbClr val="00B050"/>
                </a:solidFill>
                <a:latin typeface="Consolas"/>
              </a:rPr>
              <a:t>   1 </a:t>
            </a:r>
            <a:r>
              <a:rPr lang="en-US" sz="1200" dirty="0" err="1">
                <a:solidFill>
                  <a:srgbClr val="00B050"/>
                </a:solidFill>
                <a:latin typeface="Consolas"/>
              </a:rPr>
              <a:t>cnt</a:t>
            </a:r>
            <a:r>
              <a:rPr lang="en-US" sz="1200" dirty="0">
                <a:solidFill>
                  <a:srgbClr val="00B050"/>
                </a:solidFill>
                <a:latin typeface="Consolas"/>
              </a:rPr>
              <a:t>    1 TAR roll over</a:t>
            </a:r>
            <a:endParaRPr lang="en-US" sz="1200" dirty="0" smtClean="0">
              <a:solidFill>
                <a:srgbClr val="00B050"/>
              </a:solidFill>
              <a:latin typeface="Consolas"/>
            </a:endParaRPr>
          </a:p>
          <a:p>
            <a:pPr marL="0" indent="0">
              <a:buNone/>
            </a:pPr>
            <a:r>
              <a:rPr lang="en-US" sz="1200" dirty="0">
                <a:solidFill>
                  <a:srgbClr val="000000"/>
                </a:solidFill>
                <a:latin typeface="Consolas"/>
              </a:rPr>
              <a:t> </a:t>
            </a:r>
            <a:r>
              <a:rPr lang="en-US" sz="1200" dirty="0" smtClean="0">
                <a:solidFill>
                  <a:srgbClr val="000000"/>
                </a:solidFill>
                <a:latin typeface="Consolas"/>
              </a:rPr>
              <a:t>   TA0CCR0 </a:t>
            </a:r>
            <a:r>
              <a:rPr lang="en-US" sz="1200" dirty="0">
                <a:solidFill>
                  <a:srgbClr val="000000"/>
                </a:solidFill>
                <a:latin typeface="Consolas"/>
              </a:rPr>
              <a:t>= </a:t>
            </a:r>
            <a:r>
              <a:rPr lang="en-US" sz="1200" dirty="0" smtClean="0">
                <a:solidFill>
                  <a:srgbClr val="000000"/>
                </a:solidFill>
                <a:latin typeface="Consolas"/>
              </a:rPr>
              <a:t>0xFFFF;                    </a:t>
            </a:r>
            <a:r>
              <a:rPr lang="en-US" sz="1200" dirty="0">
                <a:solidFill>
                  <a:srgbClr val="3F7F5F"/>
                </a:solidFill>
                <a:latin typeface="Consolas"/>
              </a:rPr>
              <a:t>// Set the interval</a:t>
            </a:r>
          </a:p>
          <a:p>
            <a:pPr marL="0" indent="0">
              <a:buNone/>
            </a:pPr>
            <a:r>
              <a:rPr lang="en-US" sz="1200" dirty="0">
                <a:solidFill>
                  <a:srgbClr val="000000"/>
                </a:solidFill>
                <a:latin typeface="Consolas"/>
              </a:rPr>
              <a:t>    </a:t>
            </a:r>
            <a:r>
              <a:rPr lang="en-US" sz="1200" dirty="0" smtClean="0">
                <a:solidFill>
                  <a:srgbClr val="000000"/>
                </a:solidFill>
                <a:latin typeface="Consolas"/>
              </a:rPr>
              <a:t>TA0CTL </a:t>
            </a:r>
            <a:r>
              <a:rPr lang="en-US" sz="1200" dirty="0">
                <a:solidFill>
                  <a:srgbClr val="000000"/>
                </a:solidFill>
                <a:latin typeface="Consolas"/>
              </a:rPr>
              <a:t>&amp;= ~TAIFG;                     </a:t>
            </a:r>
            <a:r>
              <a:rPr lang="en-US" sz="1200" dirty="0">
                <a:solidFill>
                  <a:srgbClr val="3F7F5F"/>
                </a:solidFill>
                <a:latin typeface="Consolas"/>
              </a:rPr>
              <a:t>// Clear any rollover flag</a:t>
            </a:r>
            <a:endParaRPr lang="en-US" sz="1200" dirty="0">
              <a:latin typeface="Consolas"/>
            </a:endParaRPr>
          </a:p>
          <a:p>
            <a:pPr marL="0" indent="0">
              <a:buNone/>
            </a:pPr>
            <a:r>
              <a:rPr lang="en-US" sz="1200" dirty="0">
                <a:solidFill>
                  <a:srgbClr val="000000"/>
                </a:solidFill>
                <a:latin typeface="Consolas"/>
              </a:rPr>
              <a:t>    </a:t>
            </a:r>
            <a:r>
              <a:rPr lang="en-US" sz="1200" dirty="0" smtClean="0">
                <a:solidFill>
                  <a:srgbClr val="000000"/>
                </a:solidFill>
                <a:latin typeface="Consolas"/>
              </a:rPr>
              <a:t>TA0CTL </a:t>
            </a:r>
            <a:r>
              <a:rPr lang="en-US" sz="1200" dirty="0">
                <a:solidFill>
                  <a:srgbClr val="000000"/>
                </a:solidFill>
                <a:latin typeface="Consolas"/>
              </a:rPr>
              <a:t>|= </a:t>
            </a:r>
            <a:r>
              <a:rPr lang="en-US" sz="1200" dirty="0" smtClean="0">
                <a:solidFill>
                  <a:srgbClr val="000000"/>
                </a:solidFill>
                <a:latin typeface="Consolas"/>
              </a:rPr>
              <a:t>ID_3 </a:t>
            </a:r>
            <a:r>
              <a:rPr lang="en-US" sz="1200" dirty="0">
                <a:solidFill>
                  <a:srgbClr val="000000"/>
                </a:solidFill>
                <a:latin typeface="Consolas"/>
              </a:rPr>
              <a:t>| TASSEL_2 | MC_1</a:t>
            </a:r>
            <a:r>
              <a:rPr lang="en-US" sz="1200" dirty="0" smtClean="0">
                <a:solidFill>
                  <a:srgbClr val="000000"/>
                </a:solidFill>
                <a:latin typeface="Consolas"/>
              </a:rPr>
              <a:t>;     </a:t>
            </a:r>
            <a:r>
              <a:rPr lang="en-US" sz="1200" dirty="0" smtClean="0">
                <a:solidFill>
                  <a:srgbClr val="3F7F5F"/>
                </a:solidFill>
                <a:latin typeface="Consolas"/>
              </a:rPr>
              <a:t>// </a:t>
            </a:r>
            <a:r>
              <a:rPr lang="en-US" sz="1200" dirty="0">
                <a:solidFill>
                  <a:srgbClr val="3F7F5F"/>
                </a:solidFill>
                <a:latin typeface="Consolas"/>
              </a:rPr>
              <a:t>Important Timer </a:t>
            </a:r>
            <a:r>
              <a:rPr lang="en-US" sz="1200" dirty="0" smtClean="0">
                <a:solidFill>
                  <a:srgbClr val="3F7F5F"/>
                </a:solidFill>
                <a:latin typeface="Consolas"/>
              </a:rPr>
              <a:t>stuff!</a:t>
            </a:r>
          </a:p>
          <a:p>
            <a:pPr marL="0" indent="0">
              <a:buNone/>
            </a:pPr>
            <a:endParaRPr lang="en-US" sz="1200" b="1" dirty="0">
              <a:solidFill>
                <a:srgbClr val="3F7F5F"/>
              </a:solidFill>
              <a:latin typeface="Consolas"/>
            </a:endParaRPr>
          </a:p>
          <a:p>
            <a:pPr marL="0" indent="0">
              <a:buNone/>
            </a:pPr>
            <a:r>
              <a:rPr lang="en-US" sz="1200" b="1" dirty="0" smtClean="0">
                <a:solidFill>
                  <a:srgbClr val="7F0055"/>
                </a:solidFill>
                <a:latin typeface="Consolas"/>
              </a:rPr>
              <a:t>while</a:t>
            </a:r>
            <a:r>
              <a:rPr lang="en-US" sz="1200" b="1" dirty="0" smtClean="0">
                <a:solidFill>
                  <a:srgbClr val="000000"/>
                </a:solidFill>
                <a:latin typeface="Consolas"/>
              </a:rPr>
              <a:t>(1) {</a:t>
            </a:r>
          </a:p>
          <a:p>
            <a:pPr marL="0" indent="0">
              <a:buNone/>
            </a:pPr>
            <a:r>
              <a:rPr lang="en-US" sz="1200" dirty="0" smtClean="0">
                <a:solidFill>
                  <a:srgbClr val="000000"/>
                </a:solidFill>
                <a:latin typeface="Consolas"/>
              </a:rPr>
              <a:t>    </a:t>
            </a:r>
            <a:r>
              <a:rPr lang="en-US" sz="1200" b="1" dirty="0" smtClean="0">
                <a:solidFill>
                  <a:srgbClr val="7F0055"/>
                </a:solidFill>
                <a:latin typeface="Consolas"/>
              </a:rPr>
              <a:t>while</a:t>
            </a:r>
            <a:r>
              <a:rPr lang="en-US" sz="1200" b="1" dirty="0" smtClean="0">
                <a:solidFill>
                  <a:srgbClr val="000000"/>
                </a:solidFill>
                <a:latin typeface="Consolas"/>
              </a:rPr>
              <a:t> ((TA0CTL &amp; TAIFG) == 0); </a:t>
            </a:r>
            <a:r>
              <a:rPr lang="en-US" sz="1200" dirty="0" smtClean="0">
                <a:solidFill>
                  <a:srgbClr val="3F7F5F"/>
                </a:solidFill>
                <a:latin typeface="Consolas"/>
              </a:rPr>
              <a:t>// Polling timer flag? </a:t>
            </a:r>
            <a:endParaRPr lang="en-US" sz="1200" b="1" dirty="0" smtClean="0">
              <a:solidFill>
                <a:srgbClr val="FF0000"/>
              </a:solidFill>
              <a:latin typeface="Consolas"/>
            </a:endParaRPr>
          </a:p>
          <a:p>
            <a:pPr marL="0" indent="0">
              <a:buNone/>
            </a:pPr>
            <a:r>
              <a:rPr lang="en-US" sz="1200" dirty="0" smtClean="0">
                <a:solidFill>
                  <a:srgbClr val="000000"/>
                </a:solidFill>
                <a:latin typeface="Consolas"/>
              </a:rPr>
              <a:t>    TA0CTL &amp;= ~TAIFG;              </a:t>
            </a:r>
            <a:r>
              <a:rPr lang="en-US" sz="1200" dirty="0" smtClean="0">
                <a:solidFill>
                  <a:srgbClr val="3F7F5F"/>
                </a:solidFill>
                <a:latin typeface="Consolas"/>
              </a:rPr>
              <a:t>// Clear rollover flag</a:t>
            </a:r>
            <a:endParaRPr lang="en-US" sz="1200" dirty="0" smtClean="0">
              <a:solidFill>
                <a:srgbClr val="000000"/>
              </a:solidFill>
              <a:latin typeface="Consolas"/>
            </a:endParaRPr>
          </a:p>
          <a:p>
            <a:pPr marL="0" indent="0">
              <a:buNone/>
            </a:pPr>
            <a:r>
              <a:rPr lang="en-US" sz="1200" dirty="0" smtClean="0">
                <a:solidFill>
                  <a:srgbClr val="000000"/>
                </a:solidFill>
                <a:latin typeface="Consolas"/>
              </a:rPr>
              <a:t>    P1OUT ^= BIT6;                </a:t>
            </a:r>
            <a:r>
              <a:rPr lang="en-US" sz="1200" dirty="0" smtClean="0">
                <a:solidFill>
                  <a:srgbClr val="3F7F5F"/>
                </a:solidFill>
                <a:latin typeface="Consolas"/>
              </a:rPr>
              <a:t>// toggle LED</a:t>
            </a:r>
            <a:endParaRPr lang="en-US" sz="1200" dirty="0" smtClean="0">
              <a:solidFill>
                <a:srgbClr val="000000"/>
              </a:solidFill>
              <a:latin typeface="Consolas"/>
            </a:endParaRPr>
          </a:p>
          <a:p>
            <a:pPr marL="0" indent="0">
              <a:buNone/>
            </a:pPr>
            <a:r>
              <a:rPr lang="en-US" sz="1200" dirty="0" smtClean="0">
                <a:solidFill>
                  <a:srgbClr val="000000"/>
                </a:solidFill>
                <a:latin typeface="Consolas"/>
              </a:rPr>
              <a:t>    } </a:t>
            </a:r>
            <a:r>
              <a:rPr lang="en-US" sz="1200" dirty="0" smtClean="0">
                <a:solidFill>
                  <a:srgbClr val="3F7F5F"/>
                </a:solidFill>
                <a:latin typeface="Consolas"/>
              </a:rPr>
              <a:t>// end infinite loop</a:t>
            </a:r>
          </a:p>
          <a:p>
            <a:pPr marL="0" indent="0">
              <a:buNone/>
            </a:pPr>
            <a:r>
              <a:rPr lang="en-US" sz="1200" dirty="0" smtClean="0">
                <a:solidFill>
                  <a:srgbClr val="000000"/>
                </a:solidFill>
                <a:latin typeface="Consolas"/>
                <a:ea typeface="Calibri"/>
              </a:rPr>
              <a:t>}</a:t>
            </a:r>
            <a:endParaRPr lang="en-US" sz="1200" dirty="0">
              <a:effectLst/>
              <a:latin typeface="Calibri"/>
              <a:ea typeface="Calibri"/>
            </a:endParaRPr>
          </a:p>
        </p:txBody>
      </p:sp>
      <p:sp>
        <p:nvSpPr>
          <p:cNvPr id="4" name="Rectangular Callout 3"/>
          <p:cNvSpPr/>
          <p:nvPr/>
        </p:nvSpPr>
        <p:spPr bwMode="auto">
          <a:xfrm>
            <a:off x="6794939" y="1529255"/>
            <a:ext cx="1639614" cy="2033752"/>
          </a:xfrm>
          <a:prstGeom prst="wedgeRectCallout">
            <a:avLst>
              <a:gd name="adj1" fmla="val -175641"/>
              <a:gd name="adj2" fmla="val -25141"/>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Arial" charset="0"/>
              </a:rPr>
              <a:t>W</a:t>
            </a:r>
            <a:r>
              <a:rPr lang="en-US" sz="1600" dirty="0" smtClean="0">
                <a:latin typeface="Arial" charset="0"/>
              </a:rPr>
              <a:t>e don’t have a good crystal oscillator so we can change the speed of our board, but it is only ballpark 8MHz</a:t>
            </a:r>
            <a:endParaRPr kumimoji="0" 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26928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Polling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756" y="1463566"/>
            <a:ext cx="6526924" cy="4895193"/>
          </a:xfrm>
          <a:prstGeom prst="rect">
            <a:avLst/>
          </a:prstGeom>
        </p:spPr>
      </p:pic>
      <p:sp>
        <p:nvSpPr>
          <p:cNvPr id="5" name="Oval 4"/>
          <p:cNvSpPr/>
          <p:nvPr/>
        </p:nvSpPr>
        <p:spPr bwMode="auto">
          <a:xfrm>
            <a:off x="2191408" y="2065283"/>
            <a:ext cx="1182413" cy="733097"/>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6" name="Rectangular Callout 5"/>
          <p:cNvSpPr/>
          <p:nvPr/>
        </p:nvSpPr>
        <p:spPr bwMode="auto">
          <a:xfrm>
            <a:off x="189186" y="1876097"/>
            <a:ext cx="1639614" cy="2624958"/>
          </a:xfrm>
          <a:prstGeom prst="wedgeRectCallout">
            <a:avLst>
              <a:gd name="adj1" fmla="val 71475"/>
              <a:gd name="adj2" fmla="val -29317"/>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charset="0"/>
              </a:rPr>
              <a:t>Here is our waveform with a dwell time of ~65.5 </a:t>
            </a:r>
            <a:r>
              <a:rPr lang="en-US" sz="1600" dirty="0" err="1" smtClean="0">
                <a:latin typeface="Arial" charset="0"/>
              </a:rPr>
              <a:t>ms</a:t>
            </a:r>
            <a:r>
              <a:rPr lang="en-US" sz="1600" dirty="0" smtClean="0">
                <a:latin typeface="Arial" charset="0"/>
              </a:rPr>
              <a:t> … remember, we don’t have a good crystal oscillator so we are ballpark 8MHz</a:t>
            </a:r>
            <a:endParaRPr kumimoji="0" 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9217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a:t>
            </a:r>
            <a:r>
              <a:rPr lang="en-US" dirty="0" smtClean="0"/>
              <a:t>Interrupts</a:t>
            </a:r>
            <a:endParaRPr lang="en-US" b="1" dirty="0"/>
          </a:p>
        </p:txBody>
      </p:sp>
      <p:sp>
        <p:nvSpPr>
          <p:cNvPr id="5" name="Content Placeholder 2"/>
          <p:cNvSpPr>
            <a:spLocks noGrp="1"/>
          </p:cNvSpPr>
          <p:nvPr>
            <p:ph idx="1"/>
          </p:nvPr>
        </p:nvSpPr>
        <p:spPr>
          <a:xfrm>
            <a:off x="417786" y="1458883"/>
            <a:ext cx="8182304" cy="4792145"/>
          </a:xfrm>
          <a:solidFill>
            <a:schemeClr val="bg1"/>
          </a:solidFill>
          <a:ln>
            <a:noFill/>
          </a:ln>
        </p:spPr>
        <p:txBody>
          <a:bodyPr/>
          <a:lstStyle/>
          <a:p>
            <a:pPr marL="0" marR="0" indent="0">
              <a:spcBef>
                <a:spcPts val="0"/>
              </a:spcBef>
              <a:spcAft>
                <a:spcPts val="0"/>
              </a:spcAft>
              <a:buNone/>
            </a:pPr>
            <a:r>
              <a:rPr lang="en-US" sz="1600" dirty="0">
                <a:latin typeface="Calibri"/>
                <a:ea typeface="Calibri"/>
              </a:rPr>
              <a:t>void main(void) {</a:t>
            </a:r>
          </a:p>
          <a:p>
            <a:pPr marL="0" marR="0" indent="0">
              <a:spcBef>
                <a:spcPts val="0"/>
              </a:spcBef>
              <a:spcAft>
                <a:spcPts val="0"/>
              </a:spcAft>
              <a:buNone/>
            </a:pPr>
            <a:r>
              <a:rPr lang="en-US" sz="1600" dirty="0">
                <a:latin typeface="Calibri"/>
                <a:ea typeface="Calibri"/>
              </a:rPr>
              <a:t>    WDTCTL = WDTPW | WDTHOLD;	</a:t>
            </a:r>
            <a:r>
              <a:rPr lang="en-US" sz="1600" dirty="0" smtClean="0">
                <a:solidFill>
                  <a:srgbClr val="00B050"/>
                </a:solidFill>
                <a:latin typeface="Calibri"/>
                <a:ea typeface="Calibri"/>
              </a:rPr>
              <a:t>// </a:t>
            </a:r>
            <a:r>
              <a:rPr lang="en-US" sz="1600" dirty="0">
                <a:solidFill>
                  <a:srgbClr val="00B050"/>
                </a:solidFill>
                <a:latin typeface="Calibri"/>
                <a:ea typeface="Calibri"/>
              </a:rPr>
              <a:t>Stop watchdog timer</a:t>
            </a:r>
          </a:p>
          <a:p>
            <a:pPr marL="0" indent="0">
              <a:buNone/>
            </a:pPr>
            <a:r>
              <a:rPr lang="en-US" sz="1600" dirty="0" smtClean="0">
                <a:solidFill>
                  <a:srgbClr val="000000"/>
                </a:solidFill>
                <a:latin typeface="Consolas"/>
              </a:rPr>
              <a:t>  BCSCTL1 </a:t>
            </a:r>
            <a:r>
              <a:rPr lang="en-US" sz="1600" dirty="0">
                <a:solidFill>
                  <a:srgbClr val="000000"/>
                </a:solidFill>
                <a:latin typeface="Consolas"/>
              </a:rPr>
              <a:t>= CALBC1_8MHZ;      </a:t>
            </a:r>
            <a:r>
              <a:rPr lang="en-US" sz="1600" dirty="0" smtClean="0">
                <a:solidFill>
                  <a:srgbClr val="000000"/>
                </a:solidFill>
                <a:latin typeface="Consolas"/>
              </a:rPr>
              <a:t>   </a:t>
            </a:r>
            <a:r>
              <a:rPr lang="en-US" sz="1600" dirty="0" smtClean="0">
                <a:solidFill>
                  <a:srgbClr val="3F7F5F"/>
                </a:solidFill>
                <a:latin typeface="Consolas"/>
              </a:rPr>
              <a:t>// </a:t>
            </a:r>
            <a:r>
              <a:rPr lang="en-US" sz="1600" dirty="0">
                <a:solidFill>
                  <a:srgbClr val="3F7F5F"/>
                </a:solidFill>
                <a:latin typeface="Consolas"/>
              </a:rPr>
              <a:t>Set SMCLK 8 MHz</a:t>
            </a:r>
          </a:p>
          <a:p>
            <a:pPr marL="0" indent="0">
              <a:buNone/>
            </a:pPr>
            <a:r>
              <a:rPr lang="en-US" sz="1600" dirty="0">
                <a:solidFill>
                  <a:srgbClr val="000000"/>
                </a:solidFill>
                <a:latin typeface="Consolas"/>
              </a:rPr>
              <a:t>  </a:t>
            </a:r>
            <a:r>
              <a:rPr lang="en-US" sz="1600" dirty="0" smtClean="0">
                <a:solidFill>
                  <a:srgbClr val="000000"/>
                </a:solidFill>
                <a:latin typeface="Consolas"/>
              </a:rPr>
              <a:t>DCOCTL </a:t>
            </a:r>
            <a:r>
              <a:rPr lang="en-US" sz="1600" dirty="0">
                <a:solidFill>
                  <a:srgbClr val="000000"/>
                </a:solidFill>
                <a:latin typeface="Consolas"/>
              </a:rPr>
              <a:t>= CALDCO_8MHZ;</a:t>
            </a:r>
            <a:endParaRPr lang="en-US" sz="1600" dirty="0">
              <a:latin typeface="Consolas"/>
            </a:endParaRPr>
          </a:p>
          <a:p>
            <a:pPr marL="0" marR="0" indent="0">
              <a:spcBef>
                <a:spcPts val="0"/>
              </a:spcBef>
              <a:spcAft>
                <a:spcPts val="0"/>
              </a:spcAft>
              <a:buNone/>
            </a:pPr>
            <a:endParaRPr lang="en-US" sz="1600" dirty="0">
              <a:latin typeface="Calibri"/>
              <a:ea typeface="Calibri"/>
            </a:endParaRPr>
          </a:p>
          <a:p>
            <a:pPr marL="0" marR="0" indent="0">
              <a:spcBef>
                <a:spcPts val="0"/>
              </a:spcBef>
              <a:spcAft>
                <a:spcPts val="0"/>
              </a:spcAft>
              <a:buNone/>
            </a:pPr>
            <a:r>
              <a:rPr lang="en-US" sz="1600" dirty="0" smtClean="0">
                <a:latin typeface="Calibri"/>
                <a:ea typeface="Calibri"/>
              </a:rPr>
              <a:t>    </a:t>
            </a:r>
            <a:r>
              <a:rPr lang="en-US" sz="1600" dirty="0">
                <a:latin typeface="Calibri"/>
                <a:ea typeface="Calibri"/>
              </a:rPr>
              <a:t>P1DIR |= BIT6;			</a:t>
            </a:r>
            <a:r>
              <a:rPr lang="en-US" sz="1600" dirty="0" smtClean="0">
                <a:solidFill>
                  <a:srgbClr val="00B050"/>
                </a:solidFill>
                <a:latin typeface="Calibri"/>
                <a:ea typeface="Calibri"/>
              </a:rPr>
              <a:t>// </a:t>
            </a:r>
            <a:r>
              <a:rPr lang="en-US" sz="1600" dirty="0">
                <a:solidFill>
                  <a:srgbClr val="00B050"/>
                </a:solidFill>
                <a:latin typeface="Calibri"/>
                <a:ea typeface="Calibri"/>
              </a:rPr>
              <a:t>Set P1.6 (Green LED) as an </a:t>
            </a:r>
            <a:r>
              <a:rPr lang="en-US" sz="1600" dirty="0" smtClean="0">
                <a:solidFill>
                  <a:srgbClr val="00B050"/>
                </a:solidFill>
                <a:latin typeface="Calibri"/>
                <a:ea typeface="Calibri"/>
              </a:rPr>
              <a:t>output</a:t>
            </a:r>
            <a:endParaRPr lang="en-US" sz="1600" dirty="0">
              <a:solidFill>
                <a:srgbClr val="00B050"/>
              </a:solidFill>
              <a:latin typeface="Calibri"/>
              <a:ea typeface="Calibri"/>
            </a:endParaRPr>
          </a:p>
          <a:p>
            <a:pPr marL="0" marR="0" indent="0">
              <a:spcBef>
                <a:spcPts val="0"/>
              </a:spcBef>
              <a:spcAft>
                <a:spcPts val="0"/>
              </a:spcAft>
              <a:buNone/>
            </a:pPr>
            <a:r>
              <a:rPr lang="en-US" sz="1600" dirty="0">
                <a:latin typeface="Calibri"/>
                <a:ea typeface="Calibri"/>
              </a:rPr>
              <a:t>    TA0CTL &amp;= ~TAIFG;			</a:t>
            </a:r>
            <a:r>
              <a:rPr lang="en-US" sz="1600" dirty="0" smtClean="0">
                <a:solidFill>
                  <a:srgbClr val="00B050"/>
                </a:solidFill>
                <a:latin typeface="Calibri"/>
                <a:ea typeface="Calibri"/>
              </a:rPr>
              <a:t>// </a:t>
            </a:r>
            <a:r>
              <a:rPr lang="en-US" sz="1600" dirty="0">
                <a:solidFill>
                  <a:srgbClr val="00B050"/>
                </a:solidFill>
                <a:latin typeface="Calibri"/>
                <a:ea typeface="Calibri"/>
              </a:rPr>
              <a:t>Turn off Timer A interrupt flag</a:t>
            </a:r>
          </a:p>
          <a:p>
            <a:pPr marL="0" marR="0" indent="0">
              <a:spcBef>
                <a:spcPts val="0"/>
              </a:spcBef>
              <a:spcAft>
                <a:spcPts val="0"/>
              </a:spcAft>
              <a:buNone/>
            </a:pPr>
            <a:r>
              <a:rPr lang="en-US" sz="1600" dirty="0">
                <a:latin typeface="Calibri"/>
                <a:ea typeface="Calibri"/>
              </a:rPr>
              <a:t>    TA0CTL |= ID_3 | TASSEL_2 | MC_1 | TAIE;</a:t>
            </a:r>
          </a:p>
          <a:p>
            <a:pPr marL="0" marR="0" indent="0">
              <a:spcBef>
                <a:spcPts val="0"/>
              </a:spcBef>
              <a:spcAft>
                <a:spcPts val="0"/>
              </a:spcAft>
              <a:buNone/>
            </a:pPr>
            <a:r>
              <a:rPr lang="en-US" sz="1600" dirty="0">
                <a:latin typeface="Calibri"/>
                <a:ea typeface="Calibri"/>
              </a:rPr>
              <a:t>    				</a:t>
            </a:r>
            <a:r>
              <a:rPr lang="en-US" sz="1600" dirty="0" smtClean="0">
                <a:solidFill>
                  <a:srgbClr val="00B050"/>
                </a:solidFill>
                <a:latin typeface="Calibri"/>
                <a:ea typeface="Calibri"/>
              </a:rPr>
              <a:t>// </a:t>
            </a:r>
            <a:r>
              <a:rPr lang="en-US" sz="1600" dirty="0">
                <a:solidFill>
                  <a:srgbClr val="00B050"/>
                </a:solidFill>
                <a:latin typeface="Calibri"/>
                <a:ea typeface="Calibri"/>
              </a:rPr>
              <a:t>Setting all our bits count up to TA0CCR0</a:t>
            </a:r>
          </a:p>
          <a:p>
            <a:pPr marL="0" marR="0" indent="0">
              <a:spcBef>
                <a:spcPts val="0"/>
              </a:spcBef>
              <a:spcAft>
                <a:spcPts val="0"/>
              </a:spcAft>
              <a:buNone/>
            </a:pPr>
            <a:r>
              <a:rPr lang="en-US" sz="1600" dirty="0">
                <a:latin typeface="Calibri"/>
                <a:ea typeface="Calibri"/>
              </a:rPr>
              <a:t>    TA0CCR0 = 0xFFFF;			</a:t>
            </a:r>
            <a:r>
              <a:rPr lang="en-US" sz="1600" dirty="0" smtClean="0">
                <a:solidFill>
                  <a:srgbClr val="00B050"/>
                </a:solidFill>
                <a:latin typeface="Calibri"/>
                <a:ea typeface="Calibri"/>
              </a:rPr>
              <a:t>// </a:t>
            </a:r>
            <a:r>
              <a:rPr lang="en-US" sz="1600" dirty="0">
                <a:solidFill>
                  <a:srgbClr val="00B050"/>
                </a:solidFill>
                <a:latin typeface="Calibri"/>
                <a:ea typeface="Calibri"/>
              </a:rPr>
              <a:t>Set Timer A 0 TA0CCR0 value</a:t>
            </a:r>
          </a:p>
          <a:p>
            <a:pPr marL="0" marR="0" indent="0">
              <a:spcBef>
                <a:spcPts val="0"/>
              </a:spcBef>
              <a:spcAft>
                <a:spcPts val="0"/>
              </a:spcAft>
              <a:buNone/>
            </a:pPr>
            <a:r>
              <a:rPr lang="en-US" sz="1600" dirty="0">
                <a:latin typeface="Calibri"/>
                <a:ea typeface="Calibri"/>
              </a:rPr>
              <a:t>    __</a:t>
            </a:r>
            <a:r>
              <a:rPr lang="en-US" sz="1600" dirty="0" err="1">
                <a:latin typeface="Calibri"/>
                <a:ea typeface="Calibri"/>
              </a:rPr>
              <a:t>enable_interrupt</a:t>
            </a:r>
            <a:r>
              <a:rPr lang="en-US" sz="1600" dirty="0">
                <a:latin typeface="Calibri"/>
                <a:ea typeface="Calibri"/>
              </a:rPr>
              <a:t>();		</a:t>
            </a:r>
            <a:r>
              <a:rPr lang="en-US" sz="1600" dirty="0" smtClean="0">
                <a:solidFill>
                  <a:srgbClr val="00B050"/>
                </a:solidFill>
                <a:latin typeface="Calibri"/>
                <a:ea typeface="Calibri"/>
              </a:rPr>
              <a:t>// </a:t>
            </a:r>
            <a:r>
              <a:rPr lang="en-US" sz="1600" dirty="0">
                <a:solidFill>
                  <a:srgbClr val="00B050"/>
                </a:solidFill>
                <a:latin typeface="Calibri"/>
                <a:ea typeface="Calibri"/>
              </a:rPr>
              <a:t>Enable Interrupts and then write function</a:t>
            </a:r>
          </a:p>
          <a:p>
            <a:pPr marL="0" marR="0" indent="0">
              <a:spcBef>
                <a:spcPts val="0"/>
              </a:spcBef>
              <a:spcAft>
                <a:spcPts val="0"/>
              </a:spcAft>
              <a:buNone/>
            </a:pPr>
            <a:endParaRPr lang="en-US" sz="1600" dirty="0">
              <a:latin typeface="Calibri"/>
              <a:ea typeface="Calibri"/>
            </a:endParaRPr>
          </a:p>
          <a:p>
            <a:pPr marL="0" marR="0" indent="0">
              <a:spcBef>
                <a:spcPts val="0"/>
              </a:spcBef>
              <a:spcAft>
                <a:spcPts val="0"/>
              </a:spcAft>
              <a:buNone/>
            </a:pPr>
            <a:r>
              <a:rPr lang="en-US" sz="1600" dirty="0">
                <a:latin typeface="Calibri"/>
                <a:ea typeface="Calibri"/>
              </a:rPr>
              <a:t>    while (1);			</a:t>
            </a:r>
            <a:r>
              <a:rPr lang="en-US" sz="1600" dirty="0" smtClean="0">
                <a:solidFill>
                  <a:srgbClr val="00B050"/>
                </a:solidFill>
                <a:latin typeface="Calibri"/>
                <a:ea typeface="Calibri"/>
              </a:rPr>
              <a:t>// </a:t>
            </a:r>
            <a:r>
              <a:rPr lang="en-US" sz="1600" dirty="0" err="1">
                <a:solidFill>
                  <a:srgbClr val="00B050"/>
                </a:solidFill>
                <a:latin typeface="Calibri"/>
                <a:ea typeface="Calibri"/>
              </a:rPr>
              <a:t>cpu</a:t>
            </a:r>
            <a:r>
              <a:rPr lang="en-US" sz="1600" dirty="0">
                <a:solidFill>
                  <a:srgbClr val="00B050"/>
                </a:solidFill>
                <a:latin typeface="Calibri"/>
                <a:ea typeface="Calibri"/>
              </a:rPr>
              <a:t> </a:t>
            </a:r>
            <a:r>
              <a:rPr lang="en-US" sz="1600" dirty="0" smtClean="0">
                <a:solidFill>
                  <a:srgbClr val="00B050"/>
                </a:solidFill>
                <a:latin typeface="Calibri"/>
                <a:ea typeface="Calibri"/>
              </a:rPr>
              <a:t>trap</a:t>
            </a:r>
            <a:endParaRPr lang="en-US" sz="1600" dirty="0">
              <a:latin typeface="Calibri"/>
              <a:ea typeface="Calibri"/>
            </a:endParaRPr>
          </a:p>
          <a:p>
            <a:pPr marL="0" marR="0" indent="0">
              <a:spcBef>
                <a:spcPts val="0"/>
              </a:spcBef>
              <a:spcAft>
                <a:spcPts val="0"/>
              </a:spcAft>
              <a:buNone/>
            </a:pPr>
            <a:r>
              <a:rPr lang="en-US" sz="1600" dirty="0">
                <a:latin typeface="Calibri"/>
                <a:ea typeface="Calibri"/>
              </a:rPr>
              <a:t>}</a:t>
            </a:r>
          </a:p>
          <a:p>
            <a:pPr marL="0" marR="0" indent="0">
              <a:spcBef>
                <a:spcPts val="0"/>
              </a:spcBef>
              <a:spcAft>
                <a:spcPts val="0"/>
              </a:spcAft>
              <a:buNone/>
            </a:pPr>
            <a:endParaRPr lang="en-US" sz="1600" dirty="0">
              <a:latin typeface="Calibri"/>
              <a:ea typeface="Calibri"/>
            </a:endParaRPr>
          </a:p>
          <a:p>
            <a:pPr marL="0" marR="0" indent="0">
              <a:spcBef>
                <a:spcPts val="0"/>
              </a:spcBef>
              <a:spcAft>
                <a:spcPts val="0"/>
              </a:spcAft>
              <a:buNone/>
            </a:pPr>
            <a:r>
              <a:rPr lang="en-US" sz="1600" dirty="0">
                <a:latin typeface="Calibri"/>
                <a:ea typeface="Calibri"/>
              </a:rPr>
              <a:t>#pragma vector = TIMER0_A1_VECTOR</a:t>
            </a:r>
          </a:p>
          <a:p>
            <a:pPr marL="0" marR="0" indent="0">
              <a:spcBef>
                <a:spcPts val="0"/>
              </a:spcBef>
              <a:spcAft>
                <a:spcPts val="0"/>
              </a:spcAft>
              <a:buNone/>
            </a:pPr>
            <a:r>
              <a:rPr lang="en-US" sz="1600" dirty="0">
                <a:latin typeface="Calibri"/>
                <a:ea typeface="Calibri"/>
              </a:rPr>
              <a:t>__interrupt void </a:t>
            </a:r>
            <a:r>
              <a:rPr lang="en-US" sz="1600" dirty="0" err="1">
                <a:latin typeface="Calibri"/>
                <a:ea typeface="Calibri"/>
              </a:rPr>
              <a:t>timerOverFlow</a:t>
            </a:r>
            <a:r>
              <a:rPr lang="en-US" sz="1600" dirty="0">
                <a:latin typeface="Calibri"/>
                <a:ea typeface="Calibri"/>
              </a:rPr>
              <a:t> (void){</a:t>
            </a:r>
          </a:p>
          <a:p>
            <a:pPr marL="0" marR="0" indent="0">
              <a:spcBef>
                <a:spcPts val="0"/>
              </a:spcBef>
              <a:spcAft>
                <a:spcPts val="0"/>
              </a:spcAft>
              <a:buNone/>
            </a:pPr>
            <a:r>
              <a:rPr lang="en-US" sz="1600" dirty="0">
                <a:latin typeface="Calibri"/>
                <a:ea typeface="Calibri"/>
              </a:rPr>
              <a:t>	P1OUT ^= BIT6;		</a:t>
            </a:r>
            <a:r>
              <a:rPr lang="en-US" sz="1600" dirty="0" smtClean="0">
                <a:solidFill>
                  <a:srgbClr val="00B050"/>
                </a:solidFill>
                <a:latin typeface="Calibri"/>
                <a:ea typeface="Calibri"/>
              </a:rPr>
              <a:t>// </a:t>
            </a:r>
            <a:r>
              <a:rPr lang="en-US" sz="1600" dirty="0">
                <a:solidFill>
                  <a:srgbClr val="00B050"/>
                </a:solidFill>
                <a:latin typeface="Calibri"/>
                <a:ea typeface="Calibri"/>
              </a:rPr>
              <a:t>XOR Toggles our green LED on/off after timer</a:t>
            </a:r>
          </a:p>
          <a:p>
            <a:pPr marL="0" marR="0" indent="0">
              <a:spcBef>
                <a:spcPts val="0"/>
              </a:spcBef>
              <a:spcAft>
                <a:spcPts val="0"/>
              </a:spcAft>
              <a:buNone/>
            </a:pPr>
            <a:r>
              <a:rPr lang="en-US" sz="1600" dirty="0">
                <a:latin typeface="Calibri"/>
                <a:ea typeface="Calibri"/>
              </a:rPr>
              <a:t>	TA0CTL &amp;= ~TAIFG;		</a:t>
            </a:r>
            <a:r>
              <a:rPr lang="en-US" sz="1600" dirty="0" smtClean="0">
                <a:solidFill>
                  <a:srgbClr val="00B050"/>
                </a:solidFill>
                <a:latin typeface="Calibri"/>
                <a:ea typeface="Calibri"/>
              </a:rPr>
              <a:t>// </a:t>
            </a:r>
            <a:r>
              <a:rPr lang="en-US" sz="1600" dirty="0">
                <a:solidFill>
                  <a:srgbClr val="00B050"/>
                </a:solidFill>
                <a:latin typeface="Calibri"/>
                <a:ea typeface="Calibri"/>
              </a:rPr>
              <a:t>Clears the interrupt flag to return</a:t>
            </a:r>
          </a:p>
          <a:p>
            <a:pPr marL="0" marR="0" indent="0">
              <a:spcBef>
                <a:spcPts val="0"/>
              </a:spcBef>
              <a:spcAft>
                <a:spcPts val="0"/>
              </a:spcAft>
              <a:buNone/>
            </a:pPr>
            <a:r>
              <a:rPr lang="en-US" sz="1600" dirty="0" smtClean="0">
                <a:latin typeface="Calibri"/>
                <a:ea typeface="Calibri"/>
              </a:rPr>
              <a:t>}</a:t>
            </a:r>
            <a:endParaRPr lang="en-US" sz="1600" dirty="0">
              <a:latin typeface="Calibri"/>
              <a:ea typeface="Calibri"/>
            </a:endParaRPr>
          </a:p>
        </p:txBody>
      </p:sp>
      <p:pic>
        <p:nvPicPr>
          <p:cNvPr id="3" name="Picture 2"/>
          <p:cNvPicPr>
            <a:picLocks noChangeAspect="1"/>
          </p:cNvPicPr>
          <p:nvPr/>
        </p:nvPicPr>
        <p:blipFill>
          <a:blip r:embed="rId3"/>
          <a:stretch>
            <a:fillRect/>
          </a:stretch>
        </p:blipFill>
        <p:spPr>
          <a:xfrm>
            <a:off x="1044137" y="3688146"/>
            <a:ext cx="6724650" cy="1200150"/>
          </a:xfrm>
          <a:prstGeom prst="rect">
            <a:avLst/>
          </a:prstGeom>
        </p:spPr>
      </p:pic>
      <p:sp>
        <p:nvSpPr>
          <p:cNvPr id="4" name="Rectangular Callout 3"/>
          <p:cNvSpPr/>
          <p:nvPr/>
        </p:nvSpPr>
        <p:spPr bwMode="auto">
          <a:xfrm>
            <a:off x="2238703" y="2025869"/>
            <a:ext cx="2601311" cy="1095703"/>
          </a:xfrm>
          <a:prstGeom prst="wedgeRectCallout">
            <a:avLst>
              <a:gd name="adj1" fmla="val -27803"/>
              <a:gd name="adj2" fmla="val 138759"/>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Interrupt vector names can be found in the msp430g2553.h header towards th</a:t>
            </a:r>
            <a:r>
              <a:rPr lang="en-US" sz="1600" dirty="0" smtClean="0">
                <a:latin typeface="Arial" charset="0"/>
              </a:rPr>
              <a:t>e bottom</a:t>
            </a:r>
            <a:endParaRPr kumimoji="0" lang="en-US" sz="1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0004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MSP430G2553 Block Diagram</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889" y="1597819"/>
            <a:ext cx="6405040" cy="478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4829175" y="4613713"/>
            <a:ext cx="1466850" cy="14859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Tree>
    <p:extLst>
      <p:ext uri="{BB962C8B-B14F-4D97-AF65-F5344CB8AC3E}">
        <p14:creationId xmlns:p14="http://schemas.microsoft.com/office/powerpoint/2010/main" val="357065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the Timer Expire?</a:t>
            </a:r>
            <a:endParaRPr lang="en-US" dirty="0"/>
          </a:p>
        </p:txBody>
      </p:sp>
      <p:sp>
        <p:nvSpPr>
          <p:cNvPr id="3" name="Content Placeholder 2"/>
          <p:cNvSpPr>
            <a:spLocks noGrp="1"/>
          </p:cNvSpPr>
          <p:nvPr>
            <p:ph idx="1"/>
          </p:nvPr>
        </p:nvSpPr>
        <p:spPr/>
        <p:txBody>
          <a:bodyPr/>
          <a:lstStyle/>
          <a:p>
            <a:r>
              <a:rPr lang="en-US" dirty="0" smtClean="0"/>
              <a:t>Ok, let’s figure out how to determine when the timer goes off (interrupt is set)</a:t>
            </a:r>
          </a:p>
          <a:p>
            <a:pPr lvl="1"/>
            <a:r>
              <a:rPr lang="en-US" dirty="0" smtClean="0"/>
              <a:t>It really isn’t hard, but it is best if you follow the method described here</a:t>
            </a:r>
            <a:endParaRPr lang="en-US" dirty="0"/>
          </a:p>
        </p:txBody>
      </p:sp>
    </p:spTree>
    <p:extLst>
      <p:ext uri="{BB962C8B-B14F-4D97-AF65-F5344CB8AC3E}">
        <p14:creationId xmlns:p14="http://schemas.microsoft.com/office/powerpoint/2010/main" val="1642724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 Block Diagram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6" y="639325"/>
            <a:ext cx="6134068" cy="621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3771900" y="971549"/>
            <a:ext cx="2181225" cy="86677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0</a:t>
            </a:r>
          </a:p>
          <a:p>
            <a:pPr algn="r"/>
            <a:endParaRPr lang="en-US" sz="2800" b="1" dirty="0" smtClean="0">
              <a:solidFill>
                <a:srgbClr val="FF0000"/>
              </a:solidFill>
            </a:endParaRPr>
          </a:p>
          <a:p>
            <a:pPr algn="r"/>
            <a:endParaRPr lang="en-US" sz="2800" b="1" dirty="0">
              <a:solidFill>
                <a:srgbClr val="FF0000"/>
              </a:solidFill>
            </a:endParaRPr>
          </a:p>
        </p:txBody>
      </p:sp>
      <p:sp>
        <p:nvSpPr>
          <p:cNvPr id="6" name="Oval 5"/>
          <p:cNvSpPr/>
          <p:nvPr/>
        </p:nvSpPr>
        <p:spPr bwMode="auto">
          <a:xfrm>
            <a:off x="1857375" y="764377"/>
            <a:ext cx="1323975" cy="43338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3600" b="1" dirty="0" smtClean="0">
                <a:solidFill>
                  <a:srgbClr val="FF0000"/>
                </a:solidFill>
              </a:rPr>
              <a:t>1</a:t>
            </a:r>
            <a:endParaRPr lang="en-US" sz="3600" b="1" dirty="0">
              <a:solidFill>
                <a:srgbClr val="FF0000"/>
              </a:solidFill>
            </a:endParaRPr>
          </a:p>
        </p:txBody>
      </p:sp>
      <p:sp>
        <p:nvSpPr>
          <p:cNvPr id="7" name="Oval 6"/>
          <p:cNvSpPr/>
          <p:nvPr/>
        </p:nvSpPr>
        <p:spPr bwMode="auto">
          <a:xfrm>
            <a:off x="2924174" y="885824"/>
            <a:ext cx="847725" cy="81915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endParaRPr lang="en-US" sz="3600" b="1" dirty="0" smtClean="0">
              <a:solidFill>
                <a:srgbClr val="FF0000"/>
              </a:solidFill>
            </a:endParaRPr>
          </a:p>
          <a:p>
            <a:pPr algn="r"/>
            <a:r>
              <a:rPr lang="en-US" sz="2800" b="1" dirty="0" smtClean="0">
                <a:solidFill>
                  <a:srgbClr val="FF0000"/>
                </a:solidFill>
              </a:rPr>
              <a:t/>
            </a:r>
            <a:br>
              <a:rPr lang="en-US" sz="2800" b="1" dirty="0" smtClean="0">
                <a:solidFill>
                  <a:srgbClr val="FF0000"/>
                </a:solidFill>
              </a:rPr>
            </a:br>
            <a:r>
              <a:rPr lang="en-US" sz="3600" b="1" dirty="0" smtClean="0">
                <a:solidFill>
                  <a:srgbClr val="FF0000"/>
                </a:solidFill>
              </a:rPr>
              <a:t>2</a:t>
            </a:r>
            <a:endParaRPr lang="en-US" sz="3600" b="1" dirty="0">
              <a:solidFill>
                <a:srgbClr val="FF0000"/>
              </a:solidFill>
            </a:endParaRPr>
          </a:p>
        </p:txBody>
      </p:sp>
      <p:sp>
        <p:nvSpPr>
          <p:cNvPr id="8" name="Oval 7"/>
          <p:cNvSpPr/>
          <p:nvPr/>
        </p:nvSpPr>
        <p:spPr bwMode="auto">
          <a:xfrm>
            <a:off x="5934075" y="885824"/>
            <a:ext cx="1323975" cy="9525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3</a:t>
            </a:r>
          </a:p>
          <a:p>
            <a:pPr algn="r"/>
            <a:endParaRPr lang="en-US" sz="3200" b="1" dirty="0">
              <a:solidFill>
                <a:srgbClr val="FF0000"/>
              </a:solidFill>
            </a:endParaRPr>
          </a:p>
          <a:p>
            <a:pPr algn="r"/>
            <a:endParaRPr lang="en-US" sz="3200" b="1" dirty="0">
              <a:solidFill>
                <a:srgbClr val="FF0000"/>
              </a:solidFill>
            </a:endParaRPr>
          </a:p>
        </p:txBody>
      </p:sp>
      <p:sp>
        <p:nvSpPr>
          <p:cNvPr id="9" name="Oval 8"/>
          <p:cNvSpPr/>
          <p:nvPr/>
        </p:nvSpPr>
        <p:spPr bwMode="auto">
          <a:xfrm>
            <a:off x="5057775" y="3276600"/>
            <a:ext cx="2124075" cy="61912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4</a:t>
            </a:r>
          </a:p>
          <a:p>
            <a:pPr algn="r"/>
            <a:endParaRPr lang="en-US" b="1" dirty="0">
              <a:solidFill>
                <a:srgbClr val="FF0000"/>
              </a:solidFill>
            </a:endParaRPr>
          </a:p>
          <a:p>
            <a:pPr algn="r"/>
            <a:endParaRPr lang="en-US" b="1" dirty="0">
              <a:solidFill>
                <a:srgbClr val="FF0000"/>
              </a:solidFill>
            </a:endParaRPr>
          </a:p>
        </p:txBody>
      </p:sp>
      <p:sp>
        <p:nvSpPr>
          <p:cNvPr id="10" name="Oval 9"/>
          <p:cNvSpPr/>
          <p:nvPr/>
        </p:nvSpPr>
        <p:spPr bwMode="auto">
          <a:xfrm>
            <a:off x="6410325" y="4524375"/>
            <a:ext cx="1495425" cy="5905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5</a:t>
            </a:r>
            <a:endParaRPr lang="en-US" sz="3600" b="1" dirty="0">
              <a:solidFill>
                <a:srgbClr val="FF0000"/>
              </a:solidFill>
            </a:endParaRPr>
          </a:p>
          <a:p>
            <a:pPr algn="r"/>
            <a:endParaRPr lang="en-US" b="1" dirty="0" smtClean="0">
              <a:solidFill>
                <a:srgbClr val="FF0000"/>
              </a:solidFill>
            </a:endParaRPr>
          </a:p>
          <a:p>
            <a:pPr algn="r"/>
            <a:endParaRPr lang="en-US" b="1" dirty="0">
              <a:solidFill>
                <a:srgbClr val="FF0000"/>
              </a:solidFill>
            </a:endParaRPr>
          </a:p>
        </p:txBody>
      </p:sp>
      <p:grpSp>
        <p:nvGrpSpPr>
          <p:cNvPr id="15" name="Group 14"/>
          <p:cNvGrpSpPr/>
          <p:nvPr/>
        </p:nvGrpSpPr>
        <p:grpSpPr>
          <a:xfrm>
            <a:off x="2626518" y="1504950"/>
            <a:ext cx="728664" cy="918864"/>
            <a:chOff x="2626518" y="1504950"/>
            <a:chExt cx="728664" cy="918864"/>
          </a:xfrm>
        </p:grpSpPr>
        <p:cxnSp>
          <p:nvCxnSpPr>
            <p:cNvPr id="11" name="Straight Arrow Connector 10"/>
            <p:cNvCxnSpPr>
              <a:stCxn id="14"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14" name="TextBox 13"/>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21" name="Group 20"/>
          <p:cNvGrpSpPr/>
          <p:nvPr/>
        </p:nvGrpSpPr>
        <p:grpSpPr>
          <a:xfrm>
            <a:off x="3407568" y="1504950"/>
            <a:ext cx="728664" cy="918864"/>
            <a:chOff x="2626518" y="1504950"/>
            <a:chExt cx="728664" cy="918864"/>
          </a:xfrm>
        </p:grpSpPr>
        <p:cxnSp>
          <p:nvCxnSpPr>
            <p:cNvPr id="22" name="Straight Arrow Connector 21"/>
            <p:cNvCxnSpPr>
              <a:stCxn id="23"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23" name="TextBox 22"/>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
        <p:nvSpPr>
          <p:cNvPr id="25" name="TextBox 24"/>
          <p:cNvSpPr txBox="1"/>
          <p:nvPr/>
        </p:nvSpPr>
        <p:spPr>
          <a:xfrm>
            <a:off x="6410294" y="6069390"/>
            <a:ext cx="2733674" cy="369332"/>
          </a:xfrm>
          <a:prstGeom prst="rect">
            <a:avLst/>
          </a:prstGeom>
          <a:solidFill>
            <a:schemeClr val="bg1"/>
          </a:solidFill>
        </p:spPr>
        <p:txBody>
          <a:bodyPr wrap="square" rtlCol="0">
            <a:spAutoFit/>
          </a:bodyPr>
          <a:lstStyle/>
          <a:p>
            <a:r>
              <a:rPr lang="en-US" sz="1800" dirty="0" smtClean="0"/>
              <a:t>Family User Guide pp 357</a:t>
            </a:r>
          </a:p>
        </p:txBody>
      </p:sp>
    </p:spTree>
    <p:extLst>
      <p:ext uri="{BB962C8B-B14F-4D97-AF65-F5344CB8AC3E}">
        <p14:creationId xmlns:p14="http://schemas.microsoft.com/office/powerpoint/2010/main" val="2522654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8338" y="1474075"/>
                <a:ext cx="8509911" cy="3063241"/>
              </a:xfrm>
            </p:spPr>
            <p:txBody>
              <a:bodyPr>
                <a:normAutofit fontScale="92500" lnSpcReduction="2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1800" dirty="0">
                    <a:solidFill>
                      <a:schemeClr val="accent2"/>
                    </a:solidFill>
                    <a:latin typeface="Helvetica"/>
                    <a:ea typeface="Times New Roman"/>
                    <a:cs typeface="Times New Roman"/>
                  </a:rPr>
                  <a:t>A. Given: SMCLK = 8 MHz, TASSEL=2, ID=2, MC=1, TACCR0=0xECE, and TAR starts at 0</a:t>
                </a:r>
              </a:p>
              <a:p>
                <a:pPr marL="0" lvl="0" indent="0">
                  <a:spcBef>
                    <a:spcPts val="0"/>
                  </a:spcBef>
                  <a:spcAft>
                    <a:spcPts val="1000"/>
                  </a:spcAft>
                  <a:buNone/>
                  <a:tabLst>
                    <a:tab pos="285750" algn="l"/>
                  </a:tabLst>
                </a:pPr>
                <a:r>
                  <a:rPr lang="en-US" sz="1800" dirty="0">
                    <a:solidFill>
                      <a:schemeClr val="accent2"/>
                    </a:solidFill>
                    <a:latin typeface="Helvetica"/>
                    <a:ea typeface="Times New Roman"/>
                    <a:cs typeface="Times New Roman"/>
                  </a:rPr>
                  <a:t>Find: How long will it take to roll over TAR? (Fill in the blanks</a:t>
                </a:r>
                <a:r>
                  <a:rPr lang="en-US" sz="1800" dirty="0" smtClean="0">
                    <a:solidFill>
                      <a:schemeClr val="accent2"/>
                    </a:solidFill>
                    <a:latin typeface="Helvetica"/>
                    <a:ea typeface="Times New Roman"/>
                    <a:cs typeface="Times New Roman"/>
                  </a:rPr>
                  <a:t>)</a:t>
                </a:r>
              </a:p>
              <a:p>
                <a:pPr marL="0" lvl="0" indent="0">
                  <a:spcBef>
                    <a:spcPts val="0"/>
                  </a:spcBef>
                  <a:spcAft>
                    <a:spcPts val="1000"/>
                  </a:spcAft>
                  <a:buNone/>
                  <a:tabLst>
                    <a:tab pos="285750" algn="l"/>
                  </a:tabLst>
                </a:pPr>
                <a:endParaRPr lang="en-US" sz="1800" dirty="0">
                  <a:solidFill>
                    <a:schemeClr val="accent2"/>
                  </a:solidFill>
                  <a:latin typeface="Helvetica"/>
                  <a:ea typeface="Times New Roman"/>
                  <a:cs typeface="Times New Roman"/>
                </a:endParaRPr>
              </a:p>
              <a:p>
                <a:pPr marL="0" indent="0">
                  <a:spcBef>
                    <a:spcPts val="0"/>
                  </a:spcBef>
                  <a:spcAft>
                    <a:spcPts val="1000"/>
                  </a:spcAft>
                  <a:buNone/>
                  <a:tabLst>
                    <a:tab pos="285750" algn="l"/>
                  </a:tabLst>
                </a:pPr>
                <a14:m>
                  <m:oMath xmlns:m="http://schemas.openxmlformats.org/officeDocument/2006/math">
                    <m:f>
                      <m:fPr>
                        <m:ctrlPr>
                          <a:rPr lang="en-US" sz="3000" i="1">
                            <a:latin typeface="Cambria Math" panose="02040503050406030204" pitchFamily="18" charset="0"/>
                          </a:rPr>
                        </m:ctrlPr>
                      </m:fPr>
                      <m:num>
                        <m:r>
                          <a:rPr lang="en-US" sz="3000" i="1">
                            <a:latin typeface="Cambria Math"/>
                          </a:rPr>
                          <m:t>1</m:t>
                        </m:r>
                      </m:num>
                      <m:den>
                        <m:r>
                          <a:rPr lang="en-US" sz="3000" b="0" i="1">
                            <a:latin typeface="Cambria Math" panose="02040503050406030204" pitchFamily="18" charset="0"/>
                          </a:rPr>
                          <m:t>𝑐𝑙𝑜𝑐𝑘</m:t>
                        </m:r>
                        <m:r>
                          <a:rPr lang="en-US" sz="3000" b="0" i="1">
                            <a:latin typeface="Cambria Math" panose="02040503050406030204" pitchFamily="18" charset="0"/>
                          </a:rPr>
                          <m:t> </m:t>
                        </m:r>
                        <m:r>
                          <a:rPr lang="en-US" sz="3000" b="0" i="1">
                            <a:latin typeface="Cambria Math" panose="02040503050406030204" pitchFamily="18" charset="0"/>
                          </a:rPr>
                          <m:t>𝑠𝑝𝑒𝑒𝑑</m:t>
                        </m:r>
                      </m:den>
                    </m:f>
                    <m:r>
                      <a:rPr lang="en-US" sz="3000" i="1">
                        <a:latin typeface="Cambria Math"/>
                      </a:rPr>
                      <m:t>×</m:t>
                    </m:r>
                    <m:f>
                      <m:fPr>
                        <m:ctrlPr>
                          <a:rPr lang="en-US" sz="3000" i="1">
                            <a:latin typeface="Cambria Math" panose="02040503050406030204" pitchFamily="18" charset="0"/>
                          </a:rPr>
                        </m:ctrlPr>
                      </m:fPr>
                      <m:num>
                        <m:r>
                          <a:rPr lang="en-US" sz="3000" b="0" i="1">
                            <a:latin typeface="Cambria Math" panose="02040503050406030204" pitchFamily="18" charset="0"/>
                          </a:rPr>
                          <m:t>𝐼𝐷𝑥</m:t>
                        </m:r>
                      </m:num>
                      <m:den>
                        <m:r>
                          <a:rPr lang="en-US" sz="3000" i="1">
                            <a:latin typeface="Cambria Math"/>
                          </a:rPr>
                          <m:t>1 </m:t>
                        </m:r>
                        <m:r>
                          <a:rPr lang="en-US" sz="3000" i="1">
                            <a:latin typeface="Cambria Math"/>
                          </a:rPr>
                          <m:t>𝑐𝑛𝑡</m:t>
                        </m:r>
                      </m:den>
                    </m:f>
                    <m:r>
                      <a:rPr lang="en-US" sz="3000" i="1">
                        <a:latin typeface="Cambria Math"/>
                      </a:rPr>
                      <m:t>×</m:t>
                    </m:r>
                    <m:f>
                      <m:fPr>
                        <m:ctrlPr>
                          <a:rPr lang="en-US" sz="3000" i="1">
                            <a:latin typeface="Cambria Math" panose="02040503050406030204" pitchFamily="18" charset="0"/>
                          </a:rPr>
                        </m:ctrlPr>
                      </m:fPr>
                      <m:num>
                        <m:r>
                          <a:rPr lang="en-US" sz="3000" b="0" i="1">
                            <a:latin typeface="Cambria Math" panose="02040503050406030204" pitchFamily="18" charset="0"/>
                          </a:rPr>
                          <m:t>𝑇𝐴𝐶𝐶𝑅</m:t>
                        </m:r>
                        <m:r>
                          <a:rPr lang="en-US" sz="3000" b="0" i="1">
                            <a:latin typeface="Cambria Math" panose="02040503050406030204" pitchFamily="18" charset="0"/>
                          </a:rPr>
                          <m:t>0</m:t>
                        </m:r>
                      </m:num>
                      <m:den>
                        <m:r>
                          <a:rPr lang="en-US" sz="3000" i="1">
                            <a:latin typeface="Cambria Math"/>
                          </a:rPr>
                          <m:t>1 </m:t>
                        </m:r>
                        <m:r>
                          <a:rPr lang="en-US" sz="3000" i="1">
                            <a:latin typeface="Cambria Math"/>
                          </a:rPr>
                          <m:t>𝑇𝐴𝑅</m:t>
                        </m:r>
                        <m:r>
                          <a:rPr lang="en-US" sz="3000" i="1">
                            <a:latin typeface="Cambria Math"/>
                          </a:rPr>
                          <m:t> </m:t>
                        </m:r>
                        <m:r>
                          <a:rPr lang="en-US" sz="3000" i="1">
                            <a:latin typeface="Cambria Math"/>
                          </a:rPr>
                          <m:t>𝑟𝑜𝑙𝑙</m:t>
                        </m:r>
                        <m:r>
                          <a:rPr lang="en-US" sz="3000" i="1">
                            <a:latin typeface="Cambria Math"/>
                          </a:rPr>
                          <m:t> </m:t>
                        </m:r>
                        <m:r>
                          <a:rPr lang="en-US" sz="3000" i="1">
                            <a:latin typeface="Cambria Math"/>
                          </a:rPr>
                          <m:t>𝑜𝑣𝑒𝑟</m:t>
                        </m:r>
                      </m:den>
                    </m:f>
                    <m:r>
                      <a:rPr lang="en-US" sz="3000" i="1">
                        <a:latin typeface="Cambria Math"/>
                      </a:rPr>
                      <m:t>=</m:t>
                    </m:r>
                  </m:oMath>
                </a14:m>
                <a:r>
                  <a:rPr lang="en-US" sz="3000" dirty="0"/>
                  <a:t> </a:t>
                </a:r>
                <a:r>
                  <a:rPr lang="en-US" sz="3000" b="0" dirty="0" smtClean="0"/>
                  <a:t>Time</a:t>
                </a:r>
                <a:endParaRPr lang="en-US" sz="3000" b="0" dirty="0">
                  <a:solidFill>
                    <a:schemeClr val="accent2"/>
                  </a:solidFill>
                  <a:latin typeface="Helvetica"/>
                  <a:ea typeface="Times New Roman"/>
                  <a:cs typeface="Times New Roman"/>
                </a:endParaRPr>
              </a:p>
              <a:p>
                <a:pPr lvl="1"/>
                <a:endParaRPr lang="en-US" sz="1600" dirty="0" smtClean="0">
                  <a:solidFill>
                    <a:schemeClr val="accent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8338" y="1474075"/>
                <a:ext cx="8509911" cy="3063241"/>
              </a:xfrm>
              <a:blipFill rotWithShape="0">
                <a:blip r:embed="rId2"/>
                <a:stretch>
                  <a:fillRect l="-645" t="-2988" r="-100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b="1" dirty="0" smtClean="0"/>
              <a:t>In-Class Worksheet</a:t>
            </a:r>
            <a:endParaRPr lang="en-US" b="1"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5016"/>
          <a:stretch/>
        </p:blipFill>
        <p:spPr bwMode="auto">
          <a:xfrm>
            <a:off x="1519074" y="4537317"/>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2650166" y="5395059"/>
            <a:ext cx="728664" cy="918864"/>
            <a:chOff x="2626518" y="1504950"/>
            <a:chExt cx="728664" cy="918864"/>
          </a:xfrm>
        </p:grpSpPr>
        <p:cxnSp>
          <p:nvCxnSpPr>
            <p:cNvPr id="13" name="Straight Arrow Connector 12"/>
            <p:cNvCxnSpPr>
              <a:stCxn id="14"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14" name="TextBox 13"/>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15" name="Group 14"/>
          <p:cNvGrpSpPr/>
          <p:nvPr/>
        </p:nvGrpSpPr>
        <p:grpSpPr>
          <a:xfrm>
            <a:off x="3431216" y="5395059"/>
            <a:ext cx="728664" cy="918864"/>
            <a:chOff x="2626518" y="1504950"/>
            <a:chExt cx="728664" cy="918864"/>
          </a:xfrm>
        </p:grpSpPr>
        <p:cxnSp>
          <p:nvCxnSpPr>
            <p:cNvPr id="16" name="Straight Arrow Connector 15"/>
            <p:cNvCxnSpPr>
              <a:stCxn id="17"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7" name="TextBox 1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41836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9769" y="1549244"/>
                <a:ext cx="8509911" cy="2825687"/>
              </a:xfrm>
            </p:spPr>
            <p:txBody>
              <a:bodyPr>
                <a:normAutofit fontScale="70000" lnSpcReduction="2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a:solidFill>
                      <a:schemeClr val="accent2"/>
                    </a:solidFill>
                    <a:latin typeface="Helvetica"/>
                    <a:ea typeface="Times New Roman"/>
                    <a:cs typeface="Times New Roman"/>
                  </a:rPr>
                  <a:t>A. Given: </a:t>
                </a:r>
                <a:r>
                  <a:rPr lang="en-US" sz="2400" dirty="0">
                    <a:solidFill>
                      <a:srgbClr val="FF0000"/>
                    </a:solidFill>
                    <a:latin typeface="Helvetica"/>
                    <a:ea typeface="Times New Roman"/>
                    <a:cs typeface="Times New Roman"/>
                  </a:rPr>
                  <a:t>SMCLK = 8 MHz</a:t>
                </a:r>
                <a:r>
                  <a:rPr lang="en-US" sz="2400" dirty="0">
                    <a:solidFill>
                      <a:schemeClr val="accent2"/>
                    </a:solidFill>
                    <a:latin typeface="Helvetica"/>
                    <a:ea typeface="Times New Roman"/>
                    <a:cs typeface="Times New Roman"/>
                  </a:rPr>
                  <a:t>, TASSEL=2, </a:t>
                </a:r>
                <a:r>
                  <a:rPr lang="en-US" sz="2400" dirty="0">
                    <a:solidFill>
                      <a:srgbClr val="FF0000"/>
                    </a:solidFill>
                    <a:latin typeface="Helvetica"/>
                    <a:ea typeface="Times New Roman"/>
                    <a:cs typeface="Times New Roman"/>
                  </a:rPr>
                  <a:t>ID=2</a:t>
                </a:r>
                <a:r>
                  <a:rPr lang="en-US" sz="2400" dirty="0">
                    <a:solidFill>
                      <a:schemeClr val="accent2"/>
                    </a:solidFill>
                    <a:latin typeface="Helvetica"/>
                    <a:ea typeface="Times New Roman"/>
                    <a:cs typeface="Times New Roman"/>
                  </a:rPr>
                  <a:t>, MC=1, </a:t>
                </a:r>
                <a:r>
                  <a:rPr lang="en-US" sz="2400" dirty="0">
                    <a:solidFill>
                      <a:srgbClr val="FF0000"/>
                    </a:solidFill>
                    <a:latin typeface="Helvetica"/>
                    <a:ea typeface="Times New Roman"/>
                    <a:cs typeface="Times New Roman"/>
                  </a:rPr>
                  <a:t>TACCR0=0xECE</a:t>
                </a:r>
                <a:r>
                  <a:rPr lang="en-US" sz="2400" dirty="0">
                    <a:solidFill>
                      <a:schemeClr val="accent2"/>
                    </a:solidFill>
                    <a:latin typeface="Helvetica"/>
                    <a:ea typeface="Times New Roman"/>
                    <a:cs typeface="Times New Roman"/>
                  </a:rPr>
                  <a:t>, and TAR starts at 0</a:t>
                </a:r>
              </a:p>
              <a:p>
                <a:pPr marL="0" lvl="0" indent="0">
                  <a:spcBef>
                    <a:spcPts val="0"/>
                  </a:spcBef>
                  <a:spcAft>
                    <a:spcPts val="1000"/>
                  </a:spcAft>
                  <a:buNone/>
                  <a:tabLst>
                    <a:tab pos="285750" algn="l"/>
                  </a:tabLst>
                </a:pPr>
                <a:r>
                  <a:rPr lang="en-US" sz="2400" dirty="0">
                    <a:solidFill>
                      <a:schemeClr val="accent2"/>
                    </a:solidFill>
                    <a:latin typeface="Helvetica"/>
                    <a:ea typeface="Times New Roman"/>
                    <a:cs typeface="Times New Roman"/>
                  </a:rPr>
                  <a:t>Find: How long will it take to roll over TAR? (Fill in the blanks)</a:t>
                </a:r>
              </a:p>
              <a:p>
                <a:pPr marL="0" lvl="0" indent="0">
                  <a:lnSpc>
                    <a:spcPts val="1500"/>
                  </a:lnSpc>
                  <a:spcBef>
                    <a:spcPts val="0"/>
                  </a:spcBef>
                  <a:spcAft>
                    <a:spcPts val="1000"/>
                  </a:spcAft>
                  <a:buNone/>
                  <a:tabLst>
                    <a:tab pos="285750" algn="l"/>
                  </a:tabLst>
                </a:pPr>
                <a:endParaRPr lang="en-US" sz="2800" dirty="0" smtClean="0">
                  <a:latin typeface="Calibri"/>
                  <a:ea typeface="Calibri"/>
                  <a:cs typeface="Times New Roman"/>
                </a:endParaRPr>
              </a:p>
              <a:p>
                <a:pPr marL="0" indent="0">
                  <a:buNone/>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rPr>
                          </m:ctrlPr>
                        </m:fPr>
                        <m:num>
                          <m:r>
                            <a:rPr lang="en-US" sz="3600" i="1">
                              <a:latin typeface="Cambria Math"/>
                            </a:rPr>
                            <m:t>1 </m:t>
                          </m:r>
                          <m:r>
                            <a:rPr lang="en-US" sz="3600" i="1">
                              <a:latin typeface="Cambria Math"/>
                            </a:rPr>
                            <m:t>𝑠𝑒𝑐</m:t>
                          </m:r>
                        </m:num>
                        <m:den>
                          <m:r>
                            <a:rPr lang="en-US" sz="3600" i="1">
                              <a:latin typeface="Cambria Math"/>
                            </a:rPr>
                            <m:t>_____ </m:t>
                          </m:r>
                          <m:r>
                            <a:rPr lang="en-US" sz="3600" i="1">
                              <a:latin typeface="Cambria Math"/>
                            </a:rPr>
                            <m:t>𝑐𝑙𝑘𝑠</m:t>
                          </m:r>
                        </m:den>
                      </m:f>
                      <m:r>
                        <a:rPr lang="en-US" sz="3600" i="1">
                          <a:latin typeface="Cambria Math"/>
                        </a:rPr>
                        <m:t>×</m:t>
                      </m:r>
                      <m:f>
                        <m:fPr>
                          <m:ctrlPr>
                            <a:rPr lang="en-US" sz="3600" i="1">
                              <a:latin typeface="Cambria Math" panose="02040503050406030204" pitchFamily="18" charset="0"/>
                            </a:rPr>
                          </m:ctrlPr>
                        </m:fPr>
                        <m:num>
                          <m:r>
                            <a:rPr lang="en-US" sz="3600" i="1">
                              <a:latin typeface="Cambria Math"/>
                            </a:rPr>
                            <m:t>_____ </m:t>
                          </m:r>
                          <m:r>
                            <a:rPr lang="en-US" sz="3600" i="1">
                              <a:latin typeface="Cambria Math"/>
                            </a:rPr>
                            <m:t>𝑐𝑙𝑘𝑠</m:t>
                          </m:r>
                        </m:num>
                        <m:den>
                          <m:r>
                            <a:rPr lang="en-US" sz="3600" i="1">
                              <a:latin typeface="Cambria Math"/>
                            </a:rPr>
                            <m:t>1 </m:t>
                          </m:r>
                          <m:r>
                            <a:rPr lang="en-US" sz="3600" i="1">
                              <a:latin typeface="Cambria Math"/>
                            </a:rPr>
                            <m:t>𝑐𝑛𝑡</m:t>
                          </m:r>
                        </m:den>
                      </m:f>
                      <m:r>
                        <a:rPr lang="en-US" sz="3600" i="1">
                          <a:latin typeface="Cambria Math"/>
                        </a:rPr>
                        <m:t>×</m:t>
                      </m:r>
                      <m:f>
                        <m:fPr>
                          <m:ctrlPr>
                            <a:rPr lang="en-US" sz="3600" i="1">
                              <a:latin typeface="Cambria Math" panose="02040503050406030204" pitchFamily="18" charset="0"/>
                            </a:rPr>
                          </m:ctrlPr>
                        </m:fPr>
                        <m:num>
                          <m:r>
                            <a:rPr lang="en-US" sz="3600" i="1">
                              <a:latin typeface="Cambria Math"/>
                            </a:rPr>
                            <m:t>_____</m:t>
                          </m:r>
                          <m:r>
                            <a:rPr lang="en-US" sz="3600" b="0" i="1">
                              <a:latin typeface="Cambria Math" panose="02040503050406030204" pitchFamily="18" charset="0"/>
                            </a:rPr>
                            <m:t>_______</m:t>
                          </m:r>
                          <m:r>
                            <a:rPr lang="en-US" sz="3600" b="1" i="1" smtClean="0">
                              <a:latin typeface="Cambria Math" panose="02040503050406030204" pitchFamily="18" charset="0"/>
                            </a:rPr>
                            <m:t>______</m:t>
                          </m:r>
                          <m:r>
                            <a:rPr lang="en-US" sz="3600" i="1">
                              <a:latin typeface="Cambria Math"/>
                            </a:rPr>
                            <m:t> </m:t>
                          </m:r>
                          <m:r>
                            <a:rPr lang="en-US" sz="3600" i="1">
                              <a:latin typeface="Cambria Math"/>
                            </a:rPr>
                            <m:t>𝑐𝑛𝑡𝑠</m:t>
                          </m:r>
                        </m:num>
                        <m:den>
                          <m:r>
                            <a:rPr lang="en-US" sz="3600" i="1">
                              <a:latin typeface="Cambria Math"/>
                            </a:rPr>
                            <m:t>1 </m:t>
                          </m:r>
                          <m:r>
                            <a:rPr lang="en-US" sz="3600" i="1">
                              <a:latin typeface="Cambria Math"/>
                            </a:rPr>
                            <m:t>𝑇𝐴𝑅</m:t>
                          </m:r>
                          <m:r>
                            <a:rPr lang="en-US" sz="3600" i="1">
                              <a:latin typeface="Cambria Math"/>
                            </a:rPr>
                            <m:t> </m:t>
                          </m:r>
                          <m:r>
                            <a:rPr lang="en-US" sz="3600" i="1">
                              <a:latin typeface="Cambria Math"/>
                            </a:rPr>
                            <m:t>𝑟𝑜𝑙𝑙</m:t>
                          </m:r>
                          <m:r>
                            <a:rPr lang="en-US" sz="3600" i="1">
                              <a:latin typeface="Cambria Math"/>
                            </a:rPr>
                            <m:t> </m:t>
                          </m:r>
                          <m:r>
                            <a:rPr lang="en-US" sz="3600" i="1">
                              <a:latin typeface="Cambria Math"/>
                            </a:rPr>
                            <m:t>𝑜𝑣𝑒𝑟</m:t>
                          </m:r>
                        </m:den>
                      </m:f>
                      <m:r>
                        <a:rPr lang="en-US" sz="3600" i="1">
                          <a:latin typeface="Cambria Math"/>
                        </a:rPr>
                        <m:t>=</m:t>
                      </m:r>
                    </m:oMath>
                  </m:oMathPara>
                </a14:m>
                <a:endParaRPr lang="en-US" sz="2300" dirty="0"/>
              </a:p>
              <a:p>
                <a:pPr marL="457200" lvl="0" indent="-457200">
                  <a:spcBef>
                    <a:spcPts val="0"/>
                  </a:spcBef>
                  <a:spcAft>
                    <a:spcPts val="1000"/>
                  </a:spcAft>
                  <a:buFont typeface="+mj-lt"/>
                  <a:buAutoNum type="alphaUcPeriod"/>
                  <a:tabLst>
                    <a:tab pos="285750" algn="l"/>
                  </a:tabLst>
                </a:pPr>
                <a:endParaRPr lang="en-US" sz="2400" dirty="0" smtClean="0">
                  <a:solidFill>
                    <a:schemeClr val="accent2"/>
                  </a:solidFill>
                  <a:latin typeface="Helvetica"/>
                  <a:ea typeface="Times New Roman"/>
                  <a:cs typeface="Times New Roman"/>
                </a:endParaRPr>
              </a:p>
              <a:p>
                <a:pPr marL="457200" lvl="0" indent="-457200">
                  <a:lnSpc>
                    <a:spcPts val="1500"/>
                  </a:lnSpc>
                  <a:spcBef>
                    <a:spcPts val="0"/>
                  </a:spcBef>
                  <a:spcAft>
                    <a:spcPts val="1000"/>
                  </a:spcAft>
                  <a:buFont typeface="+mj-lt"/>
                  <a:buAutoNum type="alphaUcPeriod"/>
                  <a:tabLst>
                    <a:tab pos="285750" algn="l"/>
                  </a:tabLst>
                </a:pPr>
                <a:endParaRPr lang="en-US" sz="2400" dirty="0" smtClean="0">
                  <a:solidFill>
                    <a:schemeClr val="accent2"/>
                  </a:solidFill>
                  <a:latin typeface="Helvetica"/>
                  <a:ea typeface="Times New Roman"/>
                  <a:cs typeface="Times New Roman"/>
                </a:endParaRPr>
              </a:p>
              <a:p>
                <a:pPr marL="0" indent="0">
                  <a:buNone/>
                </a:pPr>
                <a:endParaRPr lang="en-US" sz="2000" b="1" dirty="0" smtClean="0"/>
              </a:p>
              <a:p>
                <a:pPr lvl="1"/>
                <a:endParaRPr lang="en-US" sz="1600" dirty="0" smtClean="0">
                  <a:solidFill>
                    <a:schemeClr val="accent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9769" y="1549244"/>
                <a:ext cx="8509911" cy="2825687"/>
              </a:xfrm>
              <a:blipFill rotWithShape="0">
                <a:blip r:embed="rId2"/>
                <a:stretch>
                  <a:fillRect l="-430" t="-215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b="1" dirty="0" smtClean="0"/>
              <a:t>In-Class Worksheet</a:t>
            </a:r>
            <a:endParaRPr lang="en-US" b="1"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5016"/>
          <a:stretch/>
        </p:blipFill>
        <p:spPr bwMode="auto">
          <a:xfrm>
            <a:off x="2583247" y="4553655"/>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714339" y="5419280"/>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4495389" y="5419280"/>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
        <p:nvSpPr>
          <p:cNvPr id="11" name="TextBox 10"/>
          <p:cNvSpPr txBox="1"/>
          <p:nvPr/>
        </p:nvSpPr>
        <p:spPr>
          <a:xfrm>
            <a:off x="1392950" y="3678656"/>
            <a:ext cx="679994" cy="461665"/>
          </a:xfrm>
          <a:prstGeom prst="rect">
            <a:avLst/>
          </a:prstGeom>
          <a:noFill/>
        </p:spPr>
        <p:txBody>
          <a:bodyPr wrap="none" rtlCol="0">
            <a:spAutoFit/>
          </a:bodyPr>
          <a:lstStyle/>
          <a:p>
            <a:r>
              <a:rPr lang="en-US" dirty="0" smtClean="0">
                <a:solidFill>
                  <a:srgbClr val="FF0000"/>
                </a:solidFill>
              </a:rPr>
              <a:t>8E6</a:t>
            </a:r>
            <a:endParaRPr lang="en-US" dirty="0">
              <a:solidFill>
                <a:srgbClr val="FF0000"/>
              </a:solidFill>
            </a:endParaRPr>
          </a:p>
        </p:txBody>
      </p:sp>
      <p:sp>
        <p:nvSpPr>
          <p:cNvPr id="12" name="Rectangular Callout 11"/>
          <p:cNvSpPr/>
          <p:nvPr/>
        </p:nvSpPr>
        <p:spPr bwMode="auto">
          <a:xfrm>
            <a:off x="550566" y="5030846"/>
            <a:ext cx="1684768" cy="1015663"/>
          </a:xfrm>
          <a:prstGeom prst="wedgeRectCallout">
            <a:avLst>
              <a:gd name="adj1" fmla="val 24030"/>
              <a:gd name="adj2" fmla="val -14271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sym typeface="Wingdings" pitchFamily="2" charset="2"/>
              </a:rPr>
              <a:t>Also do:</a:t>
            </a:r>
          </a:p>
          <a:p>
            <a:pPr marL="0" marR="0" indent="0" algn="l" defTabSz="914400" rtl="0" eaLnBrk="1" fontAlgn="base" latinLnBrk="0" hangingPunct="1">
              <a:lnSpc>
                <a:spcPct val="100000"/>
              </a:lnSpc>
              <a:spcBef>
                <a:spcPct val="50000"/>
              </a:spcBef>
              <a:spcAft>
                <a:spcPct val="0"/>
              </a:spcAft>
              <a:buClrTx/>
              <a:buSzTx/>
              <a:buFontTx/>
              <a:buNone/>
              <a:tabLst/>
            </a:pPr>
            <a:r>
              <a:rPr lang="en-US" dirty="0" smtClean="0"/>
              <a:t>1usec/8clks</a:t>
            </a:r>
            <a:endParaRPr kumimoji="0" lang="en-US" sz="2400" b="0" i="0" u="none" strike="noStrike" cap="none" normalizeH="0" baseline="0" dirty="0" smtClean="0">
              <a:ln>
                <a:noFill/>
              </a:ln>
              <a:solidFill>
                <a:schemeClr val="tx1"/>
              </a:solidFill>
              <a:effectLst/>
              <a:latin typeface="Times New Roman" pitchFamily="18" charset="0"/>
              <a:sym typeface="Wingdings" pitchFamily="2" charset="2"/>
            </a:endParaRPr>
          </a:p>
        </p:txBody>
      </p:sp>
      <p:sp>
        <p:nvSpPr>
          <p:cNvPr id="13" name="TextBox 12"/>
          <p:cNvSpPr txBox="1"/>
          <p:nvPr/>
        </p:nvSpPr>
        <p:spPr>
          <a:xfrm>
            <a:off x="3162257" y="3175199"/>
            <a:ext cx="338554" cy="461665"/>
          </a:xfrm>
          <a:prstGeom prst="rect">
            <a:avLst/>
          </a:prstGeom>
          <a:noFill/>
        </p:spPr>
        <p:txBody>
          <a:bodyPr wrap="non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4756727" y="3242863"/>
            <a:ext cx="2047355" cy="461665"/>
          </a:xfrm>
          <a:prstGeom prst="rect">
            <a:avLst/>
          </a:prstGeom>
          <a:noFill/>
        </p:spPr>
        <p:txBody>
          <a:bodyPr wrap="none" rtlCol="0">
            <a:spAutoFit/>
          </a:bodyPr>
          <a:lstStyle/>
          <a:p>
            <a:r>
              <a:rPr lang="en-US" dirty="0" smtClean="0">
                <a:solidFill>
                  <a:srgbClr val="FF0000"/>
                </a:solidFill>
              </a:rPr>
              <a:t>0xECE (3,790)</a:t>
            </a:r>
            <a:endParaRPr lang="en-US" dirty="0">
              <a:solidFill>
                <a:srgbClr val="FF0000"/>
              </a:solidFill>
            </a:endParaRPr>
          </a:p>
        </p:txBody>
      </p:sp>
      <p:sp>
        <p:nvSpPr>
          <p:cNvPr id="15" name="TextBox 14"/>
          <p:cNvSpPr txBox="1"/>
          <p:nvPr/>
        </p:nvSpPr>
        <p:spPr>
          <a:xfrm>
            <a:off x="7670086" y="3473695"/>
            <a:ext cx="1585690" cy="461665"/>
          </a:xfrm>
          <a:prstGeom prst="rect">
            <a:avLst/>
          </a:prstGeom>
          <a:noFill/>
        </p:spPr>
        <p:txBody>
          <a:bodyPr wrap="none" rtlCol="0">
            <a:spAutoFit/>
          </a:bodyPr>
          <a:lstStyle/>
          <a:p>
            <a:r>
              <a:rPr lang="en-US" dirty="0" smtClean="0">
                <a:solidFill>
                  <a:srgbClr val="FF0000"/>
                </a:solidFill>
              </a:rPr>
              <a:t>1.895 </a:t>
            </a:r>
            <a:r>
              <a:rPr lang="en-US" dirty="0" err="1" smtClean="0">
                <a:solidFill>
                  <a:srgbClr val="FF0000"/>
                </a:solidFill>
              </a:rPr>
              <a:t>msec</a:t>
            </a:r>
            <a:endParaRPr lang="en-US" dirty="0">
              <a:solidFill>
                <a:srgbClr val="FF0000"/>
              </a:solidFill>
            </a:endParaRPr>
          </a:p>
        </p:txBody>
      </p:sp>
    </p:spTree>
    <p:extLst>
      <p:ext uri="{BB962C8B-B14F-4D97-AF65-F5344CB8AC3E}">
        <p14:creationId xmlns:p14="http://schemas.microsoft.com/office/powerpoint/2010/main" val="594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769" y="1478300"/>
            <a:ext cx="8509911" cy="2983342"/>
          </a:xfrm>
        </p:spPr>
        <p:txBody>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B</a:t>
            </a:r>
            <a:r>
              <a:rPr lang="en-US" sz="2400" dirty="0">
                <a:solidFill>
                  <a:schemeClr val="accent2"/>
                </a:solidFill>
                <a:latin typeface="Helvetica"/>
                <a:ea typeface="Times New Roman"/>
                <a:cs typeface="Times New Roman"/>
              </a:rPr>
              <a:t>. Given : SMCLK = 8 MHz, TASSEL= 2, ID= 2, MC= 1, and TAR starts at 0 </a:t>
            </a:r>
          </a:p>
          <a:p>
            <a:pPr marL="0" lvl="0" indent="0">
              <a:spcBef>
                <a:spcPts val="0"/>
              </a:spcBef>
              <a:spcAft>
                <a:spcPts val="1000"/>
              </a:spcAft>
              <a:buNone/>
              <a:tabLst>
                <a:tab pos="285750" algn="l"/>
              </a:tabLst>
            </a:pPr>
            <a:r>
              <a:rPr lang="en-US" sz="2400" dirty="0">
                <a:solidFill>
                  <a:schemeClr val="accent2"/>
                </a:solidFill>
                <a:latin typeface="Helvetica"/>
                <a:ea typeface="Times New Roman"/>
                <a:cs typeface="Times New Roman"/>
              </a:rPr>
              <a:t>Find: The </a:t>
            </a:r>
            <a:r>
              <a:rPr lang="en-US" sz="2400" dirty="0" smtClean="0">
                <a:solidFill>
                  <a:schemeClr val="accent2"/>
                </a:solidFill>
                <a:latin typeface="Helvetica"/>
                <a:ea typeface="Times New Roman"/>
                <a:cs typeface="Times New Roman"/>
              </a:rPr>
              <a:t>TACCR0 </a:t>
            </a:r>
            <a:r>
              <a:rPr lang="en-US" sz="2400" dirty="0">
                <a:solidFill>
                  <a:schemeClr val="accent2"/>
                </a:solidFill>
                <a:latin typeface="Helvetica"/>
                <a:ea typeface="Times New Roman"/>
                <a:cs typeface="Times New Roman"/>
              </a:rPr>
              <a:t>values that will roll over TAR in 84 </a:t>
            </a:r>
            <a:r>
              <a:rPr lang="en-US" sz="2400" dirty="0" err="1">
                <a:solidFill>
                  <a:schemeClr val="accent2"/>
                </a:solidFill>
                <a:latin typeface="Helvetica"/>
                <a:ea typeface="Times New Roman"/>
                <a:cs typeface="Times New Roman"/>
              </a:rPr>
              <a:t>μs</a:t>
            </a:r>
            <a:r>
              <a:rPr lang="en-US" sz="2400" dirty="0">
                <a:solidFill>
                  <a:schemeClr val="accent2"/>
                </a:solidFill>
                <a:latin typeface="Helvetica"/>
                <a:ea typeface="Times New Roman"/>
                <a:cs typeface="Times New Roman"/>
              </a:rPr>
              <a:t>?</a:t>
            </a:r>
          </a:p>
          <a:p>
            <a:pPr marL="457200" lvl="0" indent="-457200">
              <a:lnSpc>
                <a:spcPts val="1500"/>
              </a:lnSpc>
              <a:spcBef>
                <a:spcPts val="0"/>
              </a:spcBef>
              <a:spcAft>
                <a:spcPts val="1000"/>
              </a:spcAft>
              <a:buFont typeface="+mj-lt"/>
              <a:buAutoNum type="alphaUcPeriod"/>
              <a:tabLst>
                <a:tab pos="285750" algn="l"/>
              </a:tabLst>
            </a:pPr>
            <a:endParaRPr lang="en-US" sz="2400" dirty="0" smtClean="0">
              <a:solidFill>
                <a:schemeClr val="accent2"/>
              </a:solidFill>
              <a:latin typeface="Helvetica"/>
              <a:ea typeface="Times New Roman"/>
              <a:cs typeface="Times New Roman"/>
            </a:endParaRPr>
          </a:p>
          <a:p>
            <a:pPr marL="0" indent="0">
              <a:buNone/>
            </a:pPr>
            <a:endParaRPr lang="en-US" sz="2000" b="1" dirty="0" smtClean="0"/>
          </a:p>
          <a:p>
            <a:pPr lvl="1"/>
            <a:endParaRPr lang="en-US" sz="1600" dirty="0" smtClean="0">
              <a:solidFill>
                <a:schemeClr val="accent2"/>
              </a:solidFill>
            </a:endParaRPr>
          </a:p>
        </p:txBody>
      </p:sp>
      <p:sp>
        <p:nvSpPr>
          <p:cNvPr id="2" name="Title 1"/>
          <p:cNvSpPr>
            <a:spLocks noGrp="1"/>
          </p:cNvSpPr>
          <p:nvPr>
            <p:ph type="title"/>
          </p:nvPr>
        </p:nvSpPr>
        <p:spPr/>
        <p:txBody>
          <a:bodyPr/>
          <a:lstStyle/>
          <a:p>
            <a:r>
              <a:rPr lang="en-US" b="1" dirty="0" smtClean="0"/>
              <a:t>In-Class Worksheet</a:t>
            </a:r>
            <a:endParaRPr lang="en-US"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79660" y="4461642"/>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10752" y="5327267"/>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391802" y="5327267"/>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174241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9769" y="1514236"/>
                <a:ext cx="8509911" cy="3097178"/>
              </a:xfrm>
            </p:spPr>
            <p:txBody>
              <a:bodyPr>
                <a:normAutofit fontScale="85000" lnSpcReduction="1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a:solidFill>
                      <a:schemeClr val="accent2"/>
                    </a:solidFill>
                    <a:latin typeface="Helvetica"/>
                    <a:ea typeface="Times New Roman"/>
                    <a:cs typeface="Times New Roman"/>
                  </a:rPr>
                  <a:t>B. Given : SMCLK = 8 MHz, TASSEL= 2, ID= 2, MC= 1, and TAR starts at 0 </a:t>
                </a:r>
              </a:p>
              <a:p>
                <a:pPr marL="0" lvl="0" indent="0">
                  <a:spcBef>
                    <a:spcPts val="0"/>
                  </a:spcBef>
                  <a:spcAft>
                    <a:spcPts val="1000"/>
                  </a:spcAft>
                  <a:buNone/>
                  <a:tabLst>
                    <a:tab pos="285750" algn="l"/>
                  </a:tabLst>
                </a:pPr>
                <a:r>
                  <a:rPr lang="en-US" sz="2400" dirty="0">
                    <a:solidFill>
                      <a:schemeClr val="accent2"/>
                    </a:solidFill>
                    <a:latin typeface="Helvetica"/>
                    <a:ea typeface="Times New Roman"/>
                    <a:cs typeface="Times New Roman"/>
                  </a:rPr>
                  <a:t>Find: The </a:t>
                </a:r>
                <a:r>
                  <a:rPr lang="en-US" sz="2400" dirty="0" smtClean="0">
                    <a:solidFill>
                      <a:schemeClr val="accent2"/>
                    </a:solidFill>
                    <a:latin typeface="Helvetica"/>
                    <a:ea typeface="Times New Roman"/>
                    <a:cs typeface="Times New Roman"/>
                  </a:rPr>
                  <a:t>TACCR0 </a:t>
                </a:r>
                <a:r>
                  <a:rPr lang="en-US" sz="2400" dirty="0">
                    <a:solidFill>
                      <a:schemeClr val="accent2"/>
                    </a:solidFill>
                    <a:latin typeface="Helvetica"/>
                    <a:ea typeface="Times New Roman"/>
                    <a:cs typeface="Times New Roman"/>
                  </a:rPr>
                  <a:t>values that will roll over TAR in 84 </a:t>
                </a:r>
                <a:r>
                  <a:rPr lang="en-US" sz="2400" dirty="0" err="1">
                    <a:solidFill>
                      <a:schemeClr val="accent2"/>
                    </a:solidFill>
                    <a:latin typeface="Helvetica"/>
                    <a:ea typeface="Times New Roman"/>
                    <a:cs typeface="Times New Roman"/>
                  </a:rPr>
                  <a:t>μs</a:t>
                </a:r>
                <a:r>
                  <a:rPr lang="en-US" sz="2400" dirty="0" smtClean="0">
                    <a:solidFill>
                      <a:schemeClr val="accent2"/>
                    </a:solidFill>
                    <a:latin typeface="Helvetica"/>
                    <a:ea typeface="Times New Roman"/>
                    <a:cs typeface="Times New Roman"/>
                  </a:rPr>
                  <a:t>?</a:t>
                </a:r>
              </a:p>
              <a:p>
                <a:pPr marL="0" lvl="0" indent="0">
                  <a:spcBef>
                    <a:spcPts val="0"/>
                  </a:spcBef>
                  <a:spcAft>
                    <a:spcPts val="1000"/>
                  </a:spcAft>
                  <a:buNone/>
                  <a:tabLst>
                    <a:tab pos="285750" algn="l"/>
                  </a:tabLst>
                </a:pPr>
                <a:endParaRPr lang="en-US" sz="2400" dirty="0">
                  <a:solidFill>
                    <a:schemeClr val="accent2"/>
                  </a:solidFill>
                  <a:latin typeface="Helvetica"/>
                  <a:ea typeface="Times New Roman"/>
                  <a:cs typeface="Times New Roman"/>
                </a:endParaRPr>
              </a:p>
              <a:p>
                <a:pPr marL="0" indent="0">
                  <a:buNone/>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a:rPr>
                            <m:t>_____ </m:t>
                          </m:r>
                          <m:r>
                            <a:rPr lang="en-US" sz="2800" i="1">
                              <a:latin typeface="Cambria Math"/>
                            </a:rPr>
                            <m:t>𝑐𝑙𝑘𝑠</m:t>
                          </m:r>
                        </m:num>
                        <m:den>
                          <m:r>
                            <a:rPr lang="en-US" sz="2800" i="1">
                              <a:latin typeface="Cambria Math"/>
                            </a:rPr>
                            <m:t>1 µ</m:t>
                          </m:r>
                          <m:r>
                            <a:rPr lang="en-US" sz="2800" i="1">
                              <a:latin typeface="Cambria Math"/>
                            </a:rPr>
                            <m:t>𝑠</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1 </m:t>
                          </m:r>
                          <m:r>
                            <a:rPr lang="en-US" sz="2800" i="1">
                              <a:latin typeface="Cambria Math"/>
                            </a:rPr>
                            <m:t>𝑐𝑛𝑡</m:t>
                          </m:r>
                        </m:num>
                        <m:den>
                          <m:r>
                            <a:rPr lang="en-US" sz="2800" i="1">
                              <a:latin typeface="Cambria Math"/>
                            </a:rPr>
                            <m:t>_____ </m:t>
                          </m:r>
                          <m:r>
                            <a:rPr lang="en-US" sz="2800" i="1">
                              <a:latin typeface="Cambria Math"/>
                            </a:rPr>
                            <m:t>𝑐𝑙𝑘𝑠</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84 µ</m:t>
                          </m:r>
                          <m:r>
                            <a:rPr lang="en-US" sz="2800" i="1">
                              <a:latin typeface="Cambria Math"/>
                            </a:rPr>
                            <m:t>𝑠</m:t>
                          </m:r>
                        </m:num>
                        <m:den>
                          <m:r>
                            <a:rPr lang="en-US" sz="2800" i="1">
                              <a:latin typeface="Cambria Math"/>
                            </a:rPr>
                            <m:t>1 </m:t>
                          </m:r>
                          <m:r>
                            <a:rPr lang="en-US" sz="2800" i="1">
                              <a:latin typeface="Cambria Math"/>
                            </a:rPr>
                            <m:t>𝑇𝐴𝑅</m:t>
                          </m:r>
                          <m:r>
                            <a:rPr lang="en-US" sz="2800" i="1">
                              <a:latin typeface="Cambria Math"/>
                            </a:rPr>
                            <m:t> </m:t>
                          </m:r>
                          <m:r>
                            <a:rPr lang="en-US" sz="2800" i="1">
                              <a:latin typeface="Cambria Math"/>
                            </a:rPr>
                            <m:t>𝑟𝑜𝑙𝑙</m:t>
                          </m:r>
                          <m:r>
                            <a:rPr lang="en-US" sz="2800" i="1">
                              <a:latin typeface="Cambria Math"/>
                            </a:rPr>
                            <m:t> </m:t>
                          </m:r>
                          <m:r>
                            <a:rPr lang="en-US" sz="2800" i="1">
                              <a:latin typeface="Cambria Math"/>
                            </a:rPr>
                            <m:t>𝑜𝑣𝑒𝑟</m:t>
                          </m:r>
                        </m:den>
                      </m:f>
                      <m:r>
                        <a:rPr lang="en-US" sz="2800" i="1">
                          <a:latin typeface="Cambria Math"/>
                        </a:rPr>
                        <m:t>=</m:t>
                      </m:r>
                    </m:oMath>
                  </m:oMathPara>
                </a14:m>
                <a:endParaRPr lang="en-US" sz="2800" dirty="0"/>
              </a:p>
              <a:p>
                <a:pPr marL="457200" lvl="0" indent="-457200">
                  <a:spcBef>
                    <a:spcPts val="0"/>
                  </a:spcBef>
                  <a:spcAft>
                    <a:spcPts val="1000"/>
                  </a:spcAft>
                  <a:buFont typeface="+mj-lt"/>
                  <a:buAutoNum type="alphaUcPeriod"/>
                  <a:tabLst>
                    <a:tab pos="285750" algn="l"/>
                  </a:tabLst>
                </a:pPr>
                <a:endParaRPr lang="en-US" sz="2400" dirty="0" smtClean="0">
                  <a:solidFill>
                    <a:schemeClr val="accent2"/>
                  </a:solidFill>
                  <a:latin typeface="Helvetica"/>
                  <a:ea typeface="Times New Roman"/>
                  <a:cs typeface="Times New Roman"/>
                </a:endParaRPr>
              </a:p>
              <a:p>
                <a:pPr marL="457200" lvl="0" indent="-457200">
                  <a:lnSpc>
                    <a:spcPts val="1500"/>
                  </a:lnSpc>
                  <a:spcBef>
                    <a:spcPts val="0"/>
                  </a:spcBef>
                  <a:spcAft>
                    <a:spcPts val="1000"/>
                  </a:spcAft>
                  <a:buFont typeface="+mj-lt"/>
                  <a:buAutoNum type="alphaUcPeriod"/>
                  <a:tabLst>
                    <a:tab pos="285750" algn="l"/>
                  </a:tabLst>
                </a:pPr>
                <a:endParaRPr lang="en-US" sz="2400" dirty="0" smtClean="0">
                  <a:solidFill>
                    <a:schemeClr val="accent2"/>
                  </a:solidFill>
                  <a:latin typeface="Helvetica"/>
                  <a:ea typeface="Times New Roman"/>
                  <a:cs typeface="Times New Roman"/>
                </a:endParaRPr>
              </a:p>
              <a:p>
                <a:pPr marL="0" indent="0">
                  <a:buNone/>
                </a:pPr>
                <a:endParaRPr lang="en-US" sz="2000" b="1" dirty="0" smtClean="0"/>
              </a:p>
              <a:p>
                <a:pPr lvl="1"/>
                <a:endParaRPr lang="en-US" sz="1600" dirty="0" smtClean="0">
                  <a:solidFill>
                    <a:schemeClr val="accent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9769" y="1514236"/>
                <a:ext cx="8509911" cy="3097178"/>
              </a:xfrm>
              <a:blipFill rotWithShape="0">
                <a:blip r:embed="rId2"/>
                <a:stretch>
                  <a:fillRect l="-716" t="-1378" r="-100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b="1" dirty="0" smtClean="0"/>
              <a:t>In-Class Worksheet</a:t>
            </a:r>
            <a:endParaRPr lang="en-US" b="1"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5016"/>
          <a:stretch/>
        </p:blipFill>
        <p:spPr bwMode="auto">
          <a:xfrm>
            <a:off x="1526957" y="4702529"/>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58049" y="5568154"/>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439099" y="5568154"/>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2977583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454213"/>
            <a:ext cx="8509911" cy="2297542"/>
          </a:xfrm>
        </p:spPr>
        <p:txBody>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lvl="0">
              <a:lnSpc>
                <a:spcPts val="1500"/>
              </a:lnSpc>
              <a:spcBef>
                <a:spcPts val="0"/>
              </a:spcBef>
              <a:spcAft>
                <a:spcPts val="1000"/>
              </a:spcAft>
              <a:buFont typeface="+mj-lt"/>
              <a:buAutoNum type="arabicPeriod"/>
              <a:tabLst>
                <a:tab pos="285750" algn="l"/>
              </a:tabLst>
            </a:pPr>
            <a:r>
              <a:rPr lang="en-US" sz="2400" dirty="0">
                <a:solidFill>
                  <a:schemeClr val="accent2"/>
                </a:solidFill>
                <a:latin typeface="Helvetica"/>
                <a:ea typeface="Times New Roman"/>
                <a:cs typeface="Times New Roman"/>
              </a:rPr>
              <a:t>Given an TAR=0, a 8Mhz clock, TASSEL_2, ID_2, MC_1, </a:t>
            </a:r>
            <a:endParaRPr lang="en-US" sz="2400" dirty="0" smtClean="0">
              <a:solidFill>
                <a:schemeClr val="accent2"/>
              </a:solidFill>
              <a:latin typeface="Helvetica"/>
              <a:ea typeface="Times New Roman"/>
              <a:cs typeface="Times New Roman"/>
            </a:endParaRPr>
          </a:p>
          <a:p>
            <a:pPr marL="0" lvl="0" indent="0">
              <a:lnSpc>
                <a:spcPts val="1500"/>
              </a:lnSpc>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and TACCR0=255, </a:t>
            </a:r>
            <a:r>
              <a:rPr lang="en-US" sz="2400" dirty="0">
                <a:solidFill>
                  <a:schemeClr val="accent2"/>
                </a:solidFill>
                <a:latin typeface="Helvetica"/>
                <a:ea typeface="Times New Roman"/>
                <a:cs typeface="Times New Roman"/>
              </a:rPr>
              <a:t>how long will it take to roll over TAR</a:t>
            </a:r>
            <a:r>
              <a:rPr lang="en-US" sz="2400" dirty="0" smtClean="0">
                <a:solidFill>
                  <a:schemeClr val="accent2"/>
                </a:solidFill>
                <a:latin typeface="Helvetica"/>
                <a:ea typeface="Times New Roman"/>
                <a:cs typeface="Times New Roman"/>
              </a:rPr>
              <a:t>?</a:t>
            </a:r>
          </a:p>
          <a:p>
            <a:pPr lvl="1"/>
            <a:endParaRPr lang="en-US" sz="16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79660" y="4324157"/>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10752" y="5189782"/>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391802" y="5189782"/>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208187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446769"/>
            <a:ext cx="8509911" cy="3464190"/>
          </a:xfrm>
        </p:spPr>
        <p:txBody>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lvl="0">
              <a:lnSpc>
                <a:spcPts val="1500"/>
              </a:lnSpc>
              <a:spcBef>
                <a:spcPts val="0"/>
              </a:spcBef>
              <a:spcAft>
                <a:spcPts val="1000"/>
              </a:spcAft>
              <a:buFont typeface="+mj-lt"/>
              <a:buAutoNum type="arabicPeriod"/>
              <a:tabLst>
                <a:tab pos="285750" algn="l"/>
              </a:tabLst>
            </a:pPr>
            <a:r>
              <a:rPr lang="en-US" sz="2400" dirty="0">
                <a:solidFill>
                  <a:schemeClr val="accent2"/>
                </a:solidFill>
                <a:latin typeface="Helvetica"/>
                <a:ea typeface="Times New Roman"/>
                <a:cs typeface="Times New Roman"/>
              </a:rPr>
              <a:t>Given an TAR=0, a 8Mhz clock, TASSEL_2, ID_2, MC_1, </a:t>
            </a:r>
            <a:endParaRPr lang="en-US" sz="2400" dirty="0" smtClean="0">
              <a:solidFill>
                <a:schemeClr val="accent2"/>
              </a:solidFill>
              <a:latin typeface="Helvetica"/>
              <a:ea typeface="Times New Roman"/>
              <a:cs typeface="Times New Roman"/>
            </a:endParaRPr>
          </a:p>
          <a:p>
            <a:pPr marL="0" lvl="0" indent="0">
              <a:lnSpc>
                <a:spcPts val="1500"/>
              </a:lnSpc>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and TACCR0=255, </a:t>
            </a:r>
            <a:r>
              <a:rPr lang="en-US" sz="2400" dirty="0">
                <a:solidFill>
                  <a:schemeClr val="accent2"/>
                </a:solidFill>
                <a:latin typeface="Helvetica"/>
                <a:ea typeface="Times New Roman"/>
                <a:cs typeface="Times New Roman"/>
              </a:rPr>
              <a:t>how long will it take to roll over TAR</a:t>
            </a:r>
            <a:r>
              <a:rPr lang="en-US" sz="2400" dirty="0" smtClean="0">
                <a:solidFill>
                  <a:schemeClr val="accent2"/>
                </a:solidFill>
                <a:latin typeface="Helvetica"/>
                <a:ea typeface="Times New Roman"/>
                <a:cs typeface="Times New Roman"/>
              </a:rPr>
              <a:t>?</a:t>
            </a:r>
          </a:p>
          <a:p>
            <a:pPr marL="0" lvl="0" indent="0">
              <a:lnSpc>
                <a:spcPts val="1500"/>
              </a:lnSpc>
              <a:spcBef>
                <a:spcPts val="0"/>
              </a:spcBef>
              <a:spcAft>
                <a:spcPts val="1000"/>
              </a:spcAft>
              <a:buNone/>
              <a:tabLst>
                <a:tab pos="285750" algn="l"/>
              </a:tabLst>
            </a:pPr>
            <a:endParaRPr lang="en-US" sz="2800" dirty="0">
              <a:latin typeface="Calibri"/>
              <a:ea typeface="Calibri"/>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1 </a:t>
            </a:r>
            <a:r>
              <a:rPr lang="en-US" sz="1600" dirty="0" err="1" smtClean="0">
                <a:solidFill>
                  <a:srgbClr val="333333"/>
                </a:solidFill>
                <a:latin typeface="Consolas"/>
                <a:ea typeface="Times New Roman"/>
                <a:cs typeface="Times New Roman"/>
              </a:rPr>
              <a:t>usec</a:t>
            </a:r>
            <a:r>
              <a:rPr lang="en-US" sz="1600" dirty="0" smtClean="0">
                <a:solidFill>
                  <a:srgbClr val="333333"/>
                </a:solidFill>
                <a:latin typeface="Consolas"/>
                <a:ea typeface="Times New Roman"/>
                <a:cs typeface="Times New Roman"/>
              </a:rPr>
              <a:t>        4 </a:t>
            </a:r>
            <a:r>
              <a:rPr lang="en-US" sz="1600" dirty="0" err="1">
                <a:solidFill>
                  <a:srgbClr val="333333"/>
                </a:solidFill>
                <a:latin typeface="Consolas"/>
                <a:ea typeface="Times New Roman"/>
                <a:cs typeface="Times New Roman"/>
              </a:rPr>
              <a:t>clks</a:t>
            </a: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    254 </a:t>
            </a:r>
            <a:r>
              <a:rPr lang="en-US" sz="1600" dirty="0" err="1" smtClean="0">
                <a:solidFill>
                  <a:srgbClr val="333333"/>
                </a:solidFill>
                <a:latin typeface="Consolas"/>
                <a:ea typeface="Times New Roman"/>
                <a:cs typeface="Times New Roman"/>
              </a:rPr>
              <a:t>cnts</a:t>
            </a:r>
            <a:endParaRPr lang="en-US" sz="2400" dirty="0">
              <a:latin typeface="Calibri"/>
              <a:ea typeface="Calibri"/>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 * ------ * --------------- = </a:t>
            </a:r>
            <a:r>
              <a:rPr lang="en-US" sz="1600" dirty="0" smtClean="0">
                <a:solidFill>
                  <a:srgbClr val="333333"/>
                </a:solidFill>
                <a:latin typeface="Consolas"/>
                <a:ea typeface="Times New Roman"/>
                <a:cs typeface="Times New Roman"/>
              </a:rPr>
              <a:t>127.5 </a:t>
            </a:r>
            <a:r>
              <a:rPr lang="en-US" sz="1600" dirty="0" err="1" smtClean="0">
                <a:solidFill>
                  <a:srgbClr val="333333"/>
                </a:solidFill>
                <a:latin typeface="Consolas"/>
                <a:ea typeface="Times New Roman"/>
                <a:cs typeface="Times New Roman"/>
              </a:rPr>
              <a:t>usec</a:t>
            </a:r>
            <a:endParaRPr lang="en-US" sz="2400" dirty="0">
              <a:latin typeface="Calibri"/>
              <a:ea typeface="Calibri"/>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   8  </a:t>
            </a:r>
            <a:r>
              <a:rPr lang="en-US" sz="1600" dirty="0">
                <a:solidFill>
                  <a:srgbClr val="333333"/>
                </a:solidFill>
                <a:latin typeface="Consolas"/>
                <a:ea typeface="Times New Roman"/>
                <a:cs typeface="Times New Roman"/>
              </a:rPr>
              <a:t>clks   1 </a:t>
            </a:r>
            <a:r>
              <a:rPr lang="en-US" sz="1600" dirty="0" err="1">
                <a:solidFill>
                  <a:srgbClr val="333333"/>
                </a:solidFill>
                <a:latin typeface="Consolas"/>
                <a:ea typeface="Times New Roman"/>
                <a:cs typeface="Times New Roman"/>
              </a:rPr>
              <a:t>cnt</a:t>
            </a:r>
            <a:r>
              <a:rPr lang="en-US" sz="1600" dirty="0">
                <a:solidFill>
                  <a:srgbClr val="333333"/>
                </a:solidFill>
                <a:latin typeface="Consolas"/>
                <a:ea typeface="Times New Roman"/>
                <a:cs typeface="Times New Roman"/>
              </a:rPr>
              <a:t>    1 TAR roll over</a:t>
            </a:r>
            <a:endParaRPr lang="en-US" sz="2400" dirty="0">
              <a:latin typeface="Calibri"/>
              <a:ea typeface="Calibri"/>
              <a:cs typeface="Times New Roman"/>
            </a:endParaRPr>
          </a:p>
          <a:p>
            <a:pPr marL="0" indent="0">
              <a:buNone/>
            </a:pPr>
            <a:endParaRPr lang="en-US" sz="2000" b="1" dirty="0" smtClean="0"/>
          </a:p>
          <a:p>
            <a:pPr lvl="1"/>
            <a:endParaRPr lang="en-US" sz="1600" dirty="0" smtClean="0">
              <a:solidFill>
                <a:schemeClr val="accent2"/>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56012" y="4655233"/>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587104" y="5520858"/>
            <a:ext cx="728664" cy="918864"/>
            <a:chOff x="2626518" y="1504950"/>
            <a:chExt cx="728664" cy="918864"/>
          </a:xfrm>
        </p:grpSpPr>
        <p:cxnSp>
          <p:nvCxnSpPr>
            <p:cNvPr id="7" name="Straight Arrow Connector 6"/>
            <p:cNvCxnSpPr>
              <a:stCxn id="8"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8" name="TextBox 7"/>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9" name="Group 8"/>
          <p:cNvGrpSpPr/>
          <p:nvPr/>
        </p:nvGrpSpPr>
        <p:grpSpPr>
          <a:xfrm>
            <a:off x="3368154" y="5520858"/>
            <a:ext cx="728664" cy="918864"/>
            <a:chOff x="2626518" y="1504950"/>
            <a:chExt cx="728664" cy="918864"/>
          </a:xfrm>
        </p:grpSpPr>
        <p:cxnSp>
          <p:nvCxnSpPr>
            <p:cNvPr id="10" name="Straight Arrow Connector 9"/>
            <p:cNvCxnSpPr>
              <a:stCxn id="11"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1" name="TextBox 10"/>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3866801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509831"/>
            <a:ext cx="8509911" cy="2612852"/>
          </a:xfrm>
        </p:spPr>
        <p:txBody>
          <a:bodyPr/>
          <a:lstStyle/>
          <a:p>
            <a:pPr marL="0" indent="0">
              <a:buNone/>
            </a:pPr>
            <a:r>
              <a:rPr lang="en-US" sz="1800" dirty="0" smtClean="0"/>
              <a:t>To reduce confusion, let’s call </a:t>
            </a:r>
            <a:r>
              <a:rPr lang="en-US" sz="1800" dirty="0"/>
              <a:t>the output of the mux associated with the </a:t>
            </a:r>
            <a:r>
              <a:rPr lang="en-US" sz="1800" dirty="0" err="1"/>
              <a:t>TASSELx</a:t>
            </a:r>
            <a:r>
              <a:rPr lang="en-US" sz="1800" dirty="0"/>
              <a:t> signal </a:t>
            </a:r>
            <a:r>
              <a:rPr lang="en-US" sz="1800" b="1" dirty="0"/>
              <a:t>clks</a:t>
            </a:r>
            <a:r>
              <a:rPr lang="en-US" sz="1800" dirty="0"/>
              <a:t>. Call the signal coming out of the </a:t>
            </a:r>
            <a:r>
              <a:rPr lang="en-US" sz="1800" dirty="0" err="1"/>
              <a:t>IDx</a:t>
            </a:r>
            <a:r>
              <a:rPr lang="en-US" sz="1800" dirty="0"/>
              <a:t> clock divider </a:t>
            </a:r>
            <a:r>
              <a:rPr lang="en-US" sz="1800" b="1" dirty="0" err="1"/>
              <a:t>cnts</a:t>
            </a:r>
            <a:r>
              <a:rPr lang="en-US" sz="1800" b="1" dirty="0" smtClean="0"/>
              <a:t>.</a:t>
            </a:r>
          </a:p>
          <a:p>
            <a:pPr marL="0" indent="0">
              <a:buNone/>
            </a:pPr>
            <a:endParaRPr lang="en-US" sz="1800" b="1" dirty="0" smtClean="0">
              <a:solidFill>
                <a:schemeClr val="accent2"/>
              </a:solidFill>
            </a:endParaRPr>
          </a:p>
          <a:p>
            <a:pPr marL="457200" lvl="0" indent="-457200">
              <a:lnSpc>
                <a:spcPts val="1500"/>
              </a:lnSpc>
              <a:spcBef>
                <a:spcPts val="0"/>
              </a:spcBef>
              <a:spcAft>
                <a:spcPts val="1000"/>
              </a:spcAft>
              <a:buAutoNum type="arabicPeriod" startAt="2"/>
              <a:tabLst>
                <a:tab pos="285750" algn="l"/>
              </a:tabLst>
            </a:pPr>
            <a:r>
              <a:rPr lang="en-US" sz="2000" dirty="0" smtClean="0">
                <a:solidFill>
                  <a:schemeClr val="accent2"/>
                </a:solidFill>
                <a:latin typeface="Helvetica"/>
                <a:ea typeface="Times New Roman"/>
                <a:cs typeface="Times New Roman"/>
              </a:rPr>
              <a:t>Given </a:t>
            </a:r>
            <a:r>
              <a:rPr lang="en-US" sz="2000" dirty="0">
                <a:solidFill>
                  <a:schemeClr val="accent2"/>
                </a:solidFill>
                <a:latin typeface="Helvetica"/>
                <a:ea typeface="Times New Roman"/>
                <a:cs typeface="Times New Roman"/>
              </a:rPr>
              <a:t>an TAR=0, a 8Mhz clock, TASSEL_2, ID_0, </a:t>
            </a:r>
            <a:r>
              <a:rPr lang="en-US" sz="2000" dirty="0" smtClean="0">
                <a:solidFill>
                  <a:schemeClr val="accent2"/>
                </a:solidFill>
                <a:latin typeface="Helvetica"/>
                <a:ea typeface="Times New Roman"/>
                <a:cs typeface="Times New Roman"/>
              </a:rPr>
              <a:t>MC_1</a:t>
            </a:r>
          </a:p>
          <a:p>
            <a:pPr marL="0" lvl="0" indent="0">
              <a:lnSpc>
                <a:spcPts val="1500"/>
              </a:lnSpc>
              <a:spcBef>
                <a:spcPts val="0"/>
              </a:spcBef>
              <a:spcAft>
                <a:spcPts val="1000"/>
              </a:spcAft>
              <a:buNone/>
              <a:tabLst>
                <a:tab pos="285750" algn="l"/>
              </a:tabLst>
            </a:pPr>
            <a:r>
              <a:rPr lang="en-US" sz="2000" dirty="0" smtClean="0">
                <a:solidFill>
                  <a:schemeClr val="accent2"/>
                </a:solidFill>
                <a:latin typeface="Helvetica"/>
                <a:ea typeface="Times New Roman"/>
                <a:cs typeface="Times New Roman"/>
              </a:rPr>
              <a:t> </a:t>
            </a:r>
            <a:r>
              <a:rPr lang="en-US" sz="2000" dirty="0">
                <a:solidFill>
                  <a:schemeClr val="accent2"/>
                </a:solidFill>
                <a:latin typeface="Helvetica"/>
                <a:ea typeface="Times New Roman"/>
                <a:cs typeface="Times New Roman"/>
              </a:rPr>
              <a:t>and TACCR0=2^16-1, how long will it take to roll over TAR?</a:t>
            </a:r>
            <a:endParaRPr lang="en-US" dirty="0">
              <a:latin typeface="Calibri"/>
              <a:ea typeface="Calibri"/>
              <a:cs typeface="Times New Roman"/>
            </a:endParaRPr>
          </a:p>
          <a:p>
            <a:pPr lvl="1"/>
            <a:endParaRPr lang="en-US" sz="1400" dirty="0" smtClean="0">
              <a:solidFill>
                <a:schemeClr val="accent2"/>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79661" y="3890605"/>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610753" y="4756230"/>
            <a:ext cx="728664" cy="918864"/>
            <a:chOff x="2626518" y="1504950"/>
            <a:chExt cx="728664" cy="918864"/>
          </a:xfrm>
        </p:grpSpPr>
        <p:cxnSp>
          <p:nvCxnSpPr>
            <p:cNvPr id="7" name="Straight Arrow Connector 6"/>
            <p:cNvCxnSpPr>
              <a:stCxn id="8"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8" name="TextBox 7"/>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9" name="Group 8"/>
          <p:cNvGrpSpPr/>
          <p:nvPr/>
        </p:nvGrpSpPr>
        <p:grpSpPr>
          <a:xfrm>
            <a:off x="3391803" y="4756230"/>
            <a:ext cx="728664" cy="918864"/>
            <a:chOff x="2626518" y="1504950"/>
            <a:chExt cx="728664" cy="918864"/>
          </a:xfrm>
        </p:grpSpPr>
        <p:cxnSp>
          <p:nvCxnSpPr>
            <p:cNvPr id="10" name="Straight Arrow Connector 9"/>
            <p:cNvCxnSpPr>
              <a:stCxn id="11"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1" name="TextBox 10"/>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30199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446769"/>
            <a:ext cx="8509911" cy="2933811"/>
          </a:xfrm>
        </p:spPr>
        <p:txBody>
          <a:bodyPr>
            <a:normAutofit fontScale="92500" lnSpcReduction="2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endParaRPr lang="en-US" sz="2000" b="1" dirty="0" smtClean="0">
              <a:solidFill>
                <a:schemeClr val="accent2"/>
              </a:solidFill>
            </a:endParaRPr>
          </a:p>
          <a:p>
            <a:pPr>
              <a:lnSpc>
                <a:spcPts val="15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ID_0, </a:t>
            </a:r>
            <a:r>
              <a:rPr lang="en-US" sz="2400" dirty="0" smtClean="0">
                <a:solidFill>
                  <a:schemeClr val="accent2"/>
                </a:solidFill>
                <a:latin typeface="Helvetica"/>
                <a:ea typeface="Times New Roman"/>
                <a:cs typeface="Times New Roman"/>
              </a:rPr>
              <a:t>MC_1</a:t>
            </a:r>
          </a:p>
          <a:p>
            <a:pPr marL="0" lvl="0" indent="0">
              <a:lnSpc>
                <a:spcPts val="1500"/>
              </a:lnSpc>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 </a:t>
            </a:r>
            <a:r>
              <a:rPr lang="en-US" sz="2400" dirty="0">
                <a:solidFill>
                  <a:schemeClr val="accent2"/>
                </a:solidFill>
                <a:latin typeface="Helvetica"/>
                <a:ea typeface="Times New Roman"/>
                <a:cs typeface="Times New Roman"/>
              </a:rPr>
              <a:t>and TACCR0=2^16-1, how long will it take to roll over TAR?</a:t>
            </a:r>
            <a:endParaRPr lang="en-US" sz="2800" dirty="0">
              <a:latin typeface="Calibri"/>
              <a:ea typeface="Calibri"/>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smtClean="0">
              <a:solidFill>
                <a:srgbClr val="333333"/>
              </a:solidFill>
              <a:latin typeface="Consolas"/>
              <a:ea typeface="Times New Roman"/>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    1 </a:t>
            </a:r>
            <a:r>
              <a:rPr lang="en-US" sz="1600" dirty="0" err="1" smtClean="0">
                <a:solidFill>
                  <a:srgbClr val="333333"/>
                </a:solidFill>
                <a:latin typeface="Consolas"/>
                <a:ea typeface="Times New Roman"/>
                <a:cs typeface="Times New Roman"/>
              </a:rPr>
              <a:t>usec</a:t>
            </a:r>
            <a:r>
              <a:rPr lang="en-US" sz="1600" dirty="0" smtClean="0">
                <a:solidFill>
                  <a:srgbClr val="333333"/>
                </a:solidFill>
                <a:latin typeface="Consolas"/>
                <a:ea typeface="Times New Roman"/>
                <a:cs typeface="Times New Roman"/>
              </a:rPr>
              <a:t>     1 </a:t>
            </a:r>
            <a:r>
              <a:rPr lang="en-US" sz="1600" dirty="0" err="1">
                <a:solidFill>
                  <a:srgbClr val="333333"/>
                </a:solidFill>
                <a:latin typeface="Consolas"/>
                <a:ea typeface="Times New Roman"/>
                <a:cs typeface="Times New Roman"/>
              </a:rPr>
              <a:t>clks</a:t>
            </a: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2^</a:t>
            </a:r>
            <a:r>
              <a:rPr lang="en-US" sz="1600" baseline="30000" dirty="0" smtClean="0">
                <a:solidFill>
                  <a:srgbClr val="333333"/>
                </a:solidFill>
                <a:latin typeface="Consolas"/>
                <a:ea typeface="Times New Roman"/>
                <a:cs typeface="Times New Roman"/>
              </a:rPr>
              <a:t>16</a:t>
            </a:r>
            <a:r>
              <a:rPr lang="en-US" sz="1600" dirty="0" smtClean="0">
                <a:solidFill>
                  <a:srgbClr val="333333"/>
                </a:solidFill>
                <a:latin typeface="Consolas"/>
                <a:ea typeface="Times New Roman"/>
                <a:cs typeface="Times New Roman"/>
              </a:rPr>
              <a:t> </a:t>
            </a:r>
            <a:r>
              <a:rPr lang="en-US" sz="1600" dirty="0" err="1">
                <a:solidFill>
                  <a:srgbClr val="333333"/>
                </a:solidFill>
                <a:latin typeface="Consolas"/>
                <a:ea typeface="Times New Roman"/>
                <a:cs typeface="Times New Roman"/>
              </a:rPr>
              <a:t>cnts</a:t>
            </a:r>
            <a:endParaRPr lang="en-US" sz="1600" dirty="0">
              <a:solidFill>
                <a:srgbClr val="333333"/>
              </a:solidFill>
              <a:latin typeface="Consolas"/>
              <a:ea typeface="Times New Roman"/>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 * ------ * --------------- = </a:t>
            </a:r>
            <a:r>
              <a:rPr lang="en-US" sz="1600" dirty="0" smtClean="0">
                <a:solidFill>
                  <a:srgbClr val="333333"/>
                </a:solidFill>
                <a:latin typeface="Consolas"/>
                <a:ea typeface="Times New Roman"/>
                <a:cs typeface="Times New Roman"/>
              </a:rPr>
              <a:t>8.19 </a:t>
            </a:r>
            <a:r>
              <a:rPr lang="en-US" sz="1600" dirty="0" err="1" smtClean="0">
                <a:solidFill>
                  <a:srgbClr val="333333"/>
                </a:solidFill>
                <a:latin typeface="Consolas"/>
                <a:ea typeface="Times New Roman"/>
                <a:cs typeface="Times New Roman"/>
              </a:rPr>
              <a:t>msec</a:t>
            </a:r>
            <a:endParaRPr lang="en-US" sz="1600" dirty="0">
              <a:solidFill>
                <a:srgbClr val="333333"/>
              </a:solidFill>
              <a:latin typeface="Consolas"/>
              <a:ea typeface="Times New Roman"/>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      8 </a:t>
            </a:r>
            <a:r>
              <a:rPr lang="en-US" sz="1600" dirty="0">
                <a:solidFill>
                  <a:srgbClr val="333333"/>
                </a:solidFill>
                <a:latin typeface="Consolas"/>
                <a:ea typeface="Times New Roman"/>
                <a:cs typeface="Times New Roman"/>
              </a:rPr>
              <a:t>clks   1 </a:t>
            </a:r>
            <a:r>
              <a:rPr lang="en-US" sz="1600" dirty="0" err="1">
                <a:solidFill>
                  <a:srgbClr val="333333"/>
                </a:solidFill>
                <a:latin typeface="Consolas"/>
                <a:ea typeface="Times New Roman"/>
                <a:cs typeface="Times New Roman"/>
              </a:rPr>
              <a:t>cnt</a:t>
            </a:r>
            <a:r>
              <a:rPr lang="en-US" sz="1600" dirty="0">
                <a:solidFill>
                  <a:srgbClr val="333333"/>
                </a:solidFill>
                <a:latin typeface="Consolas"/>
                <a:ea typeface="Times New Roman"/>
                <a:cs typeface="Times New Roman"/>
              </a:rPr>
              <a:t>    1 TAR roll over</a:t>
            </a:r>
            <a:endParaRPr lang="en-US" sz="2000" b="1" dirty="0" smtClean="0"/>
          </a:p>
          <a:p>
            <a:pPr lvl="1"/>
            <a:endParaRPr lang="en-US" sz="16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511191" y="4611414"/>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42283" y="5477039"/>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423333" y="5477039"/>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3350714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ubtitle 2"/>
          <p:cNvSpPr>
            <a:spLocks noGrp="1"/>
          </p:cNvSpPr>
          <p:nvPr>
            <p:ph idx="1"/>
          </p:nvPr>
        </p:nvSpPr>
        <p:spPr/>
        <p:txBody>
          <a:bodyPr/>
          <a:lstStyle/>
          <a:p>
            <a:pPr algn="l"/>
            <a:r>
              <a:rPr lang="en-US" sz="2800" b="1" dirty="0" smtClean="0"/>
              <a:t>Lesson Outline</a:t>
            </a:r>
            <a:endParaRPr lang="en-US" sz="2800" b="1" dirty="0" smtClean="0">
              <a:solidFill>
                <a:srgbClr val="0070C0"/>
              </a:solidFill>
            </a:endParaRPr>
          </a:p>
          <a:p>
            <a:pPr lvl="1"/>
            <a:r>
              <a:rPr lang="en-US" dirty="0" smtClean="0"/>
              <a:t>Timers</a:t>
            </a:r>
          </a:p>
          <a:p>
            <a:pPr lvl="2"/>
            <a:r>
              <a:rPr lang="en-US" sz="1800" dirty="0" err="1" smtClean="0"/>
              <a:t>Timer_A</a:t>
            </a:r>
            <a:r>
              <a:rPr lang="en-US" sz="1800" dirty="0" smtClean="0"/>
              <a:t> and </a:t>
            </a:r>
            <a:r>
              <a:rPr lang="en-US" sz="1800" dirty="0" err="1" smtClean="0"/>
              <a:t>Timer_B</a:t>
            </a:r>
            <a:r>
              <a:rPr lang="en-US" sz="1800" dirty="0" smtClean="0"/>
              <a:t> are input/output ports that can be used to capture external signal events and generate signals for external devices</a:t>
            </a:r>
          </a:p>
        </p:txBody>
      </p:sp>
      <p:pic>
        <p:nvPicPr>
          <p:cNvPr id="4" name="Picture 2" descr="Image result for pwm signal motor controller"/>
          <p:cNvPicPr>
            <a:picLocks noChangeAspect="1" noChangeArrowheads="1"/>
          </p:cNvPicPr>
          <p:nvPr/>
        </p:nvPicPr>
        <p:blipFill rotWithShape="1">
          <a:blip r:embed="rId2">
            <a:extLst>
              <a:ext uri="{28A0092B-C50C-407E-A947-70E740481C1C}">
                <a14:useLocalDpi xmlns:a14="http://schemas.microsoft.com/office/drawing/2010/main" val="0"/>
              </a:ext>
            </a:extLst>
          </a:blip>
          <a:srcRect t="9371" b="20956"/>
          <a:stretch/>
        </p:blipFill>
        <p:spPr bwMode="auto">
          <a:xfrm>
            <a:off x="2458172" y="3294993"/>
            <a:ext cx="6076950" cy="3105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77393" y="3112113"/>
            <a:ext cx="1510350" cy="461665"/>
          </a:xfrm>
          <a:prstGeom prst="rect">
            <a:avLst/>
          </a:prstGeom>
          <a:noFill/>
        </p:spPr>
        <p:txBody>
          <a:bodyPr wrap="none" rtlCol="0">
            <a:spAutoFit/>
          </a:bodyPr>
          <a:lstStyle/>
          <a:p>
            <a:r>
              <a:rPr lang="en-US" dirty="0" smtClean="0"/>
              <a:t>RC Servos</a:t>
            </a:r>
            <a:endParaRPr lang="en-US" dirty="0"/>
          </a:p>
        </p:txBody>
      </p:sp>
      <p:sp>
        <p:nvSpPr>
          <p:cNvPr id="6" name="Left Brace 5"/>
          <p:cNvSpPr/>
          <p:nvPr/>
        </p:nvSpPr>
        <p:spPr bwMode="auto">
          <a:xfrm>
            <a:off x="1767134" y="3765698"/>
            <a:ext cx="599090" cy="2349062"/>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03035" y="4478564"/>
            <a:ext cx="1725765" cy="923330"/>
          </a:xfrm>
          <a:prstGeom prst="rect">
            <a:avLst/>
          </a:prstGeom>
          <a:noFill/>
        </p:spPr>
        <p:txBody>
          <a:bodyPr wrap="square" rtlCol="0">
            <a:spAutoFit/>
          </a:bodyPr>
          <a:lstStyle/>
          <a:p>
            <a:r>
              <a:rPr lang="en-US" sz="1800" dirty="0" smtClean="0"/>
              <a:t>Using the timer, we can generate this signal easily</a:t>
            </a:r>
            <a:endParaRPr lang="en-US" sz="1800" dirty="0"/>
          </a:p>
        </p:txBody>
      </p:sp>
    </p:spTree>
    <p:extLst>
      <p:ext uri="{BB962C8B-B14F-4D97-AF65-F5344CB8AC3E}">
        <p14:creationId xmlns:p14="http://schemas.microsoft.com/office/powerpoint/2010/main" val="400163363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07504" y="1514974"/>
            <a:ext cx="8509911" cy="3117349"/>
          </a:xfrm>
        </p:spPr>
        <p:txBody>
          <a:bodyPr>
            <a:normAutofit fontScale="85000" lnSpcReduction="10000"/>
          </a:bodyPr>
          <a:lstStyle/>
          <a:p>
            <a:pPr marL="0" indent="0">
              <a:lnSpc>
                <a:spcPct val="120000"/>
              </a:lnSpc>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lnSpc>
                <a:spcPct val="120000"/>
              </a:lnSpc>
              <a:buNone/>
            </a:pPr>
            <a:endParaRPr lang="en-US" sz="2000" b="1" dirty="0" smtClean="0">
              <a:solidFill>
                <a:schemeClr val="accent2"/>
              </a:solidFill>
            </a:endParaRPr>
          </a:p>
          <a:p>
            <a:pPr>
              <a:lnSpc>
                <a:spcPct val="1200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ID_0, </a:t>
            </a:r>
            <a:r>
              <a:rPr lang="en-US" sz="2400" dirty="0" smtClean="0">
                <a:solidFill>
                  <a:schemeClr val="accent2"/>
                </a:solidFill>
                <a:latin typeface="Helvetica"/>
                <a:ea typeface="Times New Roman"/>
                <a:cs typeface="Times New Roman"/>
              </a:rPr>
              <a:t>MC_1 and </a:t>
            </a:r>
            <a:r>
              <a:rPr lang="en-US" sz="2400" dirty="0">
                <a:solidFill>
                  <a:schemeClr val="accent2"/>
                </a:solidFill>
                <a:latin typeface="Helvetica"/>
                <a:ea typeface="Times New Roman"/>
                <a:cs typeface="Times New Roman"/>
              </a:rPr>
              <a:t>TACCR0=2^16-1, how long will it take to roll over TAR</a:t>
            </a:r>
            <a:r>
              <a:rPr lang="en-US" sz="2400" dirty="0" smtClean="0">
                <a:solidFill>
                  <a:schemeClr val="accent2"/>
                </a:solidFill>
                <a:latin typeface="Helvetica"/>
                <a:ea typeface="Times New Roman"/>
                <a:cs typeface="Times New Roman"/>
              </a:rPr>
              <a:t>?</a:t>
            </a:r>
            <a:endParaRPr lang="en-US" sz="2400" dirty="0">
              <a:solidFill>
                <a:schemeClr val="accent2"/>
              </a:solidFill>
              <a:latin typeface="Helvetica"/>
              <a:ea typeface="Times New Roman"/>
              <a:cs typeface="Times New Roman"/>
            </a:endParaRPr>
          </a:p>
          <a:p>
            <a:pPr>
              <a:lnSpc>
                <a:spcPct val="1200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Do </a:t>
            </a:r>
            <a:r>
              <a:rPr lang="en-US" sz="2400" dirty="0">
                <a:solidFill>
                  <a:schemeClr val="accent2"/>
                </a:solidFill>
                <a:latin typeface="Helvetica"/>
                <a:ea typeface="Times New Roman"/>
                <a:cs typeface="Times New Roman"/>
              </a:rPr>
              <a:t>the previous problem, except with ID_1.</a:t>
            </a:r>
            <a:endParaRPr lang="en-US" sz="2400" dirty="0" smtClean="0">
              <a:solidFill>
                <a:schemeClr val="accent2"/>
              </a:solidFill>
              <a:latin typeface="Helvetica"/>
              <a:ea typeface="Times New Roman"/>
              <a:cs typeface="Times New Roman"/>
            </a:endParaRPr>
          </a:p>
          <a:p>
            <a:pPr marL="0" lvl="0" indent="0">
              <a:lnSpc>
                <a:spcPts val="1500"/>
              </a:lnSpc>
              <a:spcBef>
                <a:spcPts val="0"/>
              </a:spcBef>
              <a:spcAft>
                <a:spcPts val="1000"/>
              </a:spcAft>
              <a:buNone/>
              <a:tabLst>
                <a:tab pos="285750" algn="l"/>
              </a:tabLst>
            </a:pPr>
            <a:endParaRPr lang="en-US" sz="2800" dirty="0" smtClean="0">
              <a:latin typeface="Calibri"/>
              <a:ea typeface="Calibri"/>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smtClean="0">
              <a:solidFill>
                <a:srgbClr val="333333"/>
              </a:solidFill>
              <a:latin typeface="Consolas"/>
              <a:ea typeface="Times New Roman"/>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a:t>
            </a:r>
            <a:endParaRPr lang="en-US" sz="16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369301" y="4090309"/>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500393" y="4955934"/>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281443" y="4955934"/>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332743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48338" y="1545021"/>
            <a:ext cx="8509911" cy="2688020"/>
          </a:xfrm>
        </p:spPr>
        <p:txBody>
          <a:bodyPr>
            <a:normAutofit fontScale="70000" lnSpcReduction="20000"/>
          </a:bodyPr>
          <a:lstStyle/>
          <a:p>
            <a:pPr marL="0" indent="0">
              <a:lnSpc>
                <a:spcPct val="120000"/>
              </a:lnSpc>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lnSpc>
                <a:spcPct val="120000"/>
              </a:lnSpc>
              <a:buNone/>
            </a:pPr>
            <a:endParaRPr lang="en-US" sz="2000" b="1" dirty="0" smtClean="0">
              <a:solidFill>
                <a:schemeClr val="accent2"/>
              </a:solidFill>
            </a:endParaRPr>
          </a:p>
          <a:p>
            <a:pPr>
              <a:lnSpc>
                <a:spcPct val="1200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ID_0, </a:t>
            </a:r>
            <a:r>
              <a:rPr lang="en-US" sz="2400" dirty="0" smtClean="0">
                <a:solidFill>
                  <a:schemeClr val="accent2"/>
                </a:solidFill>
                <a:latin typeface="Helvetica"/>
                <a:ea typeface="Times New Roman"/>
                <a:cs typeface="Times New Roman"/>
              </a:rPr>
              <a:t>MC_1 and </a:t>
            </a:r>
            <a:r>
              <a:rPr lang="en-US" sz="2400" dirty="0">
                <a:solidFill>
                  <a:schemeClr val="accent2"/>
                </a:solidFill>
                <a:latin typeface="Helvetica"/>
                <a:ea typeface="Times New Roman"/>
                <a:cs typeface="Times New Roman"/>
              </a:rPr>
              <a:t>TACCR0=2^16-1, how long will it take to roll over TAR</a:t>
            </a:r>
            <a:r>
              <a:rPr lang="en-US" sz="2400" dirty="0" smtClean="0">
                <a:solidFill>
                  <a:schemeClr val="accent2"/>
                </a:solidFill>
                <a:latin typeface="Helvetica"/>
                <a:ea typeface="Times New Roman"/>
                <a:cs typeface="Times New Roman"/>
              </a:rPr>
              <a:t>?</a:t>
            </a:r>
            <a:endParaRPr lang="en-US" sz="2400" dirty="0">
              <a:solidFill>
                <a:schemeClr val="accent2"/>
              </a:solidFill>
              <a:latin typeface="Helvetica"/>
              <a:ea typeface="Times New Roman"/>
              <a:cs typeface="Times New Roman"/>
            </a:endParaRPr>
          </a:p>
          <a:p>
            <a:pPr>
              <a:lnSpc>
                <a:spcPct val="1200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Do </a:t>
            </a:r>
            <a:r>
              <a:rPr lang="en-US" sz="2400" dirty="0">
                <a:solidFill>
                  <a:schemeClr val="accent2"/>
                </a:solidFill>
                <a:latin typeface="Helvetica"/>
                <a:ea typeface="Times New Roman"/>
                <a:cs typeface="Times New Roman"/>
              </a:rPr>
              <a:t>the previous problem, except with ID_1</a:t>
            </a:r>
            <a:r>
              <a:rPr lang="en-US" sz="2400" dirty="0" smtClean="0">
                <a:solidFill>
                  <a:schemeClr val="accent2"/>
                </a:solidFill>
                <a:latin typeface="Helvetica"/>
                <a:ea typeface="Times New Roman"/>
                <a:cs typeface="Times New Roman"/>
              </a:rPr>
              <a:t>.</a:t>
            </a:r>
            <a:endParaRPr lang="en-US" sz="1600" dirty="0" smtClean="0">
              <a:solidFill>
                <a:srgbClr val="333333"/>
              </a:solidFill>
              <a:latin typeface="Consolas"/>
              <a:ea typeface="Times New Roman"/>
              <a:cs typeface="Times New Roman"/>
            </a:endParaRPr>
          </a:p>
          <a:p>
            <a:pPr marL="400050" lvl="1" indent="0" latinLnBrk="1">
              <a:lnSpc>
                <a:spcPct val="1200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1 </a:t>
            </a:r>
            <a:r>
              <a:rPr lang="en-US" sz="1600" dirty="0" err="1" smtClean="0">
                <a:solidFill>
                  <a:srgbClr val="333333"/>
                </a:solidFill>
                <a:latin typeface="Consolas"/>
                <a:ea typeface="Times New Roman"/>
                <a:cs typeface="Times New Roman"/>
              </a:rPr>
              <a:t>usec</a:t>
            </a:r>
            <a:r>
              <a:rPr lang="en-US" sz="1600" dirty="0" smtClean="0">
                <a:solidFill>
                  <a:srgbClr val="333333"/>
                </a:solidFill>
                <a:latin typeface="Consolas"/>
                <a:ea typeface="Times New Roman"/>
                <a:cs typeface="Times New Roman"/>
              </a:rPr>
              <a:t>          2 </a:t>
            </a:r>
            <a:r>
              <a:rPr lang="en-US" sz="1600" dirty="0" err="1">
                <a:solidFill>
                  <a:srgbClr val="333333"/>
                </a:solidFill>
                <a:latin typeface="Consolas"/>
                <a:ea typeface="Times New Roman"/>
                <a:cs typeface="Times New Roman"/>
              </a:rPr>
              <a:t>clks</a:t>
            </a: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2^</a:t>
            </a:r>
            <a:r>
              <a:rPr lang="en-US" sz="1600" baseline="30000" dirty="0" smtClean="0">
                <a:solidFill>
                  <a:srgbClr val="333333"/>
                </a:solidFill>
                <a:latin typeface="Consolas"/>
                <a:ea typeface="Times New Roman"/>
                <a:cs typeface="Times New Roman"/>
              </a:rPr>
              <a:t>16</a:t>
            </a:r>
            <a:r>
              <a:rPr lang="en-US" sz="1600" dirty="0" smtClean="0">
                <a:solidFill>
                  <a:srgbClr val="333333"/>
                </a:solidFill>
                <a:latin typeface="Consolas"/>
                <a:ea typeface="Times New Roman"/>
                <a:cs typeface="Times New Roman"/>
              </a:rPr>
              <a:t> </a:t>
            </a:r>
            <a:r>
              <a:rPr lang="en-US" sz="1600" dirty="0" err="1">
                <a:solidFill>
                  <a:srgbClr val="333333"/>
                </a:solidFill>
                <a:latin typeface="Consolas"/>
                <a:ea typeface="Times New Roman"/>
                <a:cs typeface="Times New Roman"/>
              </a:rPr>
              <a:t>cnts</a:t>
            </a:r>
            <a:endParaRPr lang="en-US" sz="1600" dirty="0">
              <a:solidFill>
                <a:srgbClr val="333333"/>
              </a:solidFill>
              <a:latin typeface="Consolas"/>
              <a:ea typeface="Times New Roman"/>
              <a:cs typeface="Times New Roman"/>
            </a:endParaRPr>
          </a:p>
          <a:p>
            <a:pPr marL="400050" lvl="1" indent="0" latinLnBrk="1">
              <a:lnSpc>
                <a:spcPct val="1200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 * ------ * --------------- = </a:t>
            </a:r>
            <a:r>
              <a:rPr lang="en-US" sz="1600" dirty="0" smtClean="0">
                <a:solidFill>
                  <a:srgbClr val="333333"/>
                </a:solidFill>
                <a:latin typeface="Consolas"/>
                <a:ea typeface="Times New Roman"/>
                <a:cs typeface="Times New Roman"/>
              </a:rPr>
              <a:t>16.384 </a:t>
            </a:r>
            <a:r>
              <a:rPr lang="en-US" sz="1600" dirty="0" err="1" smtClean="0">
                <a:solidFill>
                  <a:srgbClr val="333333"/>
                </a:solidFill>
                <a:latin typeface="Consolas"/>
                <a:ea typeface="Times New Roman"/>
                <a:cs typeface="Times New Roman"/>
              </a:rPr>
              <a:t>msec</a:t>
            </a:r>
            <a:endParaRPr lang="en-US" sz="1600" dirty="0">
              <a:solidFill>
                <a:srgbClr val="333333"/>
              </a:solidFill>
              <a:latin typeface="Consolas"/>
              <a:ea typeface="Times New Roman"/>
              <a:cs typeface="Times New Roman"/>
            </a:endParaRPr>
          </a:p>
          <a:p>
            <a:pPr marL="400050" lvl="1" indent="0" latinLnBrk="1">
              <a:lnSpc>
                <a:spcPct val="1200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      8 </a:t>
            </a:r>
            <a:r>
              <a:rPr lang="en-US" sz="1600" dirty="0">
                <a:solidFill>
                  <a:srgbClr val="333333"/>
                </a:solidFill>
                <a:latin typeface="Consolas"/>
                <a:ea typeface="Times New Roman"/>
                <a:cs typeface="Times New Roman"/>
              </a:rPr>
              <a:t>clks   1 </a:t>
            </a:r>
            <a:r>
              <a:rPr lang="en-US" sz="1600" dirty="0" err="1">
                <a:solidFill>
                  <a:srgbClr val="333333"/>
                </a:solidFill>
                <a:latin typeface="Consolas"/>
                <a:ea typeface="Times New Roman"/>
                <a:cs typeface="Times New Roman"/>
              </a:rPr>
              <a:t>cnt</a:t>
            </a:r>
            <a:r>
              <a:rPr lang="en-US" sz="1600" dirty="0">
                <a:solidFill>
                  <a:srgbClr val="333333"/>
                </a:solidFill>
                <a:latin typeface="Consolas"/>
                <a:ea typeface="Times New Roman"/>
                <a:cs typeface="Times New Roman"/>
              </a:rPr>
              <a:t>    1 TAR roll over</a:t>
            </a:r>
            <a:endParaRPr lang="en-US" sz="2000" b="1" dirty="0" smtClean="0"/>
          </a:p>
          <a:p>
            <a:pPr lvl="1"/>
            <a:endParaRPr lang="en-US" sz="16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919985" y="4300508"/>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051077" y="5166133"/>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2832127" y="5166133"/>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3115025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551081"/>
            <a:ext cx="8509911" cy="2384252"/>
          </a:xfrm>
        </p:spPr>
        <p:txBody>
          <a:bodyPr>
            <a:normAutofit fontScale="85000" lnSpcReduction="1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a:lnSpc>
                <a:spcPct val="120000"/>
              </a:lnSpc>
            </a:pPr>
            <a:endParaRPr lang="en-US" sz="2000" b="1" dirty="0" smtClean="0">
              <a:solidFill>
                <a:schemeClr val="accent2"/>
              </a:solidFill>
            </a:endParaRPr>
          </a:p>
          <a:p>
            <a:pPr>
              <a:lnSpc>
                <a:spcPct val="1200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ID_0, </a:t>
            </a:r>
            <a:r>
              <a:rPr lang="en-US" sz="2400" dirty="0" smtClean="0">
                <a:solidFill>
                  <a:schemeClr val="accent2"/>
                </a:solidFill>
                <a:latin typeface="Helvetica"/>
                <a:ea typeface="Times New Roman"/>
                <a:cs typeface="Times New Roman"/>
              </a:rPr>
              <a:t>MC_1 and </a:t>
            </a:r>
            <a:r>
              <a:rPr lang="en-US" sz="2400" dirty="0">
                <a:solidFill>
                  <a:schemeClr val="accent2"/>
                </a:solidFill>
                <a:latin typeface="Helvetica"/>
                <a:ea typeface="Times New Roman"/>
                <a:cs typeface="Times New Roman"/>
              </a:rPr>
              <a:t>TACCR0=2^16-1, how long will it take to roll over TAR</a:t>
            </a:r>
            <a:r>
              <a:rPr lang="en-US" sz="2400" dirty="0" smtClean="0">
                <a:solidFill>
                  <a:schemeClr val="accent2"/>
                </a:solidFill>
                <a:latin typeface="Helvetica"/>
                <a:ea typeface="Times New Roman"/>
                <a:cs typeface="Times New Roman"/>
              </a:rPr>
              <a:t>?</a:t>
            </a:r>
            <a:endParaRPr lang="en-US" sz="2400" dirty="0">
              <a:solidFill>
                <a:schemeClr val="accent2"/>
              </a:solidFill>
              <a:latin typeface="Helvetica"/>
              <a:ea typeface="Times New Roman"/>
              <a:cs typeface="Times New Roman"/>
            </a:endParaRPr>
          </a:p>
          <a:p>
            <a:pPr>
              <a:lnSpc>
                <a:spcPct val="1200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Do </a:t>
            </a:r>
            <a:r>
              <a:rPr lang="en-US" sz="2400" dirty="0">
                <a:solidFill>
                  <a:schemeClr val="accent2"/>
                </a:solidFill>
                <a:latin typeface="Helvetica"/>
                <a:ea typeface="Times New Roman"/>
                <a:cs typeface="Times New Roman"/>
              </a:rPr>
              <a:t>the previous problem, except with </a:t>
            </a:r>
            <a:r>
              <a:rPr lang="en-US" sz="2400" dirty="0" smtClean="0">
                <a:solidFill>
                  <a:schemeClr val="accent2"/>
                </a:solidFill>
                <a:latin typeface="Helvetica"/>
                <a:ea typeface="Times New Roman"/>
                <a:cs typeface="Times New Roman"/>
              </a:rPr>
              <a:t>ID_2.</a:t>
            </a:r>
          </a:p>
          <a:p>
            <a:pPr marL="0" lvl="0" indent="0">
              <a:lnSpc>
                <a:spcPts val="1500"/>
              </a:lnSpc>
              <a:spcBef>
                <a:spcPts val="0"/>
              </a:spcBef>
              <a:spcAft>
                <a:spcPts val="1000"/>
              </a:spcAft>
              <a:buNone/>
              <a:tabLst>
                <a:tab pos="285750" algn="l"/>
              </a:tabLst>
            </a:pPr>
            <a:endParaRPr lang="en-US" sz="2800" dirty="0" smtClean="0">
              <a:latin typeface="Calibri"/>
              <a:ea typeface="Calibri"/>
              <a:cs typeface="Times New Roman"/>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526957" y="4694646"/>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58049" y="5560271"/>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439099" y="5560271"/>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1289189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48338" y="1552904"/>
            <a:ext cx="8509911" cy="2987566"/>
          </a:xfrm>
        </p:spPr>
        <p:txBody>
          <a:bodyPr>
            <a:normAutofit fontScale="85000" lnSpcReduction="1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endParaRPr lang="en-US" sz="2000" b="1" dirty="0" smtClean="0">
              <a:solidFill>
                <a:schemeClr val="accent2"/>
              </a:solidFill>
            </a:endParaRPr>
          </a:p>
          <a:p>
            <a:pPr>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ID_0, </a:t>
            </a:r>
            <a:r>
              <a:rPr lang="en-US" sz="2400" dirty="0" smtClean="0">
                <a:solidFill>
                  <a:schemeClr val="accent2"/>
                </a:solidFill>
                <a:latin typeface="Helvetica"/>
                <a:ea typeface="Times New Roman"/>
                <a:cs typeface="Times New Roman"/>
              </a:rPr>
              <a:t>MC_1 </a:t>
            </a:r>
            <a:r>
              <a:rPr lang="en-US" sz="2400" dirty="0">
                <a:solidFill>
                  <a:schemeClr val="accent2"/>
                </a:solidFill>
                <a:latin typeface="Helvetica"/>
                <a:ea typeface="Times New Roman"/>
                <a:cs typeface="Times New Roman"/>
              </a:rPr>
              <a:t>and TACCR0=2^16-1, how long will it take to roll over TAR</a:t>
            </a:r>
            <a:r>
              <a:rPr lang="en-US" sz="2400" dirty="0" smtClean="0">
                <a:solidFill>
                  <a:schemeClr val="accent2"/>
                </a:solidFill>
                <a:latin typeface="Helvetica"/>
                <a:ea typeface="Times New Roman"/>
                <a:cs typeface="Times New Roman"/>
              </a:rPr>
              <a:t>?</a:t>
            </a:r>
            <a:endParaRPr lang="en-US" sz="2400" dirty="0">
              <a:solidFill>
                <a:schemeClr val="accent2"/>
              </a:solidFill>
              <a:latin typeface="Helvetica"/>
              <a:ea typeface="Times New Roman"/>
              <a:cs typeface="Times New Roman"/>
            </a:endParaRPr>
          </a:p>
          <a:p>
            <a:pPr>
              <a:spcBef>
                <a:spcPts val="0"/>
              </a:spcBef>
              <a:spcAft>
                <a:spcPts val="1000"/>
              </a:spcAft>
              <a:tabLst>
                <a:tab pos="285750" algn="l"/>
              </a:tabLst>
            </a:pPr>
            <a:r>
              <a:rPr lang="en-US" sz="2400" dirty="0" smtClean="0">
                <a:solidFill>
                  <a:schemeClr val="accent2"/>
                </a:solidFill>
                <a:latin typeface="Helvetica"/>
                <a:ea typeface="Times New Roman"/>
                <a:cs typeface="Times New Roman"/>
              </a:rPr>
              <a:t>Do </a:t>
            </a:r>
            <a:r>
              <a:rPr lang="en-US" sz="2400" dirty="0">
                <a:solidFill>
                  <a:schemeClr val="accent2"/>
                </a:solidFill>
                <a:latin typeface="Helvetica"/>
                <a:ea typeface="Times New Roman"/>
                <a:cs typeface="Times New Roman"/>
              </a:rPr>
              <a:t>the previous problem, except with </a:t>
            </a:r>
            <a:r>
              <a:rPr lang="en-US" sz="2400" dirty="0" smtClean="0">
                <a:solidFill>
                  <a:schemeClr val="accent2"/>
                </a:solidFill>
                <a:latin typeface="Helvetica"/>
                <a:ea typeface="Times New Roman"/>
                <a:cs typeface="Times New Roman"/>
              </a:rPr>
              <a:t>ID_2.</a:t>
            </a:r>
            <a:endParaRPr lang="en-US" sz="1600" dirty="0" smtClean="0">
              <a:solidFill>
                <a:srgbClr val="333333"/>
              </a:solidFill>
              <a:latin typeface="Consolas"/>
              <a:ea typeface="Times New Roman"/>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1 </a:t>
            </a:r>
            <a:r>
              <a:rPr lang="en-US" sz="1600" dirty="0" err="1" smtClean="0">
                <a:solidFill>
                  <a:srgbClr val="333333"/>
                </a:solidFill>
                <a:latin typeface="Consolas"/>
                <a:ea typeface="Times New Roman"/>
                <a:cs typeface="Times New Roman"/>
              </a:rPr>
              <a:t>usec</a:t>
            </a:r>
            <a:r>
              <a:rPr lang="en-US" sz="1600" dirty="0" smtClean="0">
                <a:solidFill>
                  <a:srgbClr val="333333"/>
                </a:solidFill>
                <a:latin typeface="Consolas"/>
                <a:ea typeface="Times New Roman"/>
                <a:cs typeface="Times New Roman"/>
              </a:rPr>
              <a:t>          4 </a:t>
            </a:r>
            <a:r>
              <a:rPr lang="en-US" sz="1600" dirty="0" err="1">
                <a:solidFill>
                  <a:srgbClr val="333333"/>
                </a:solidFill>
                <a:latin typeface="Consolas"/>
                <a:ea typeface="Times New Roman"/>
                <a:cs typeface="Times New Roman"/>
              </a:rPr>
              <a:t>clks</a:t>
            </a: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    2^</a:t>
            </a:r>
            <a:r>
              <a:rPr lang="en-US" sz="1600" baseline="30000" dirty="0" smtClean="0">
                <a:solidFill>
                  <a:srgbClr val="333333"/>
                </a:solidFill>
                <a:latin typeface="Consolas"/>
                <a:ea typeface="Times New Roman"/>
                <a:cs typeface="Times New Roman"/>
              </a:rPr>
              <a:t>16</a:t>
            </a:r>
            <a:r>
              <a:rPr lang="en-US" sz="1600" dirty="0" smtClean="0">
                <a:solidFill>
                  <a:srgbClr val="333333"/>
                </a:solidFill>
                <a:latin typeface="Consolas"/>
                <a:ea typeface="Times New Roman"/>
                <a:cs typeface="Times New Roman"/>
              </a:rPr>
              <a:t> </a:t>
            </a:r>
            <a:r>
              <a:rPr lang="en-US" sz="1600" dirty="0" err="1" smtClean="0">
                <a:solidFill>
                  <a:srgbClr val="333333"/>
                </a:solidFill>
                <a:latin typeface="Consolas"/>
                <a:ea typeface="Times New Roman"/>
                <a:cs typeface="Times New Roman"/>
              </a:rPr>
              <a:t>cnts</a:t>
            </a:r>
            <a:endParaRPr lang="en-US" sz="1600" dirty="0">
              <a:solidFill>
                <a:srgbClr val="333333"/>
              </a:solidFill>
              <a:latin typeface="Consolas"/>
              <a:ea typeface="Times New Roman"/>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 * ------ * --------------- = </a:t>
            </a:r>
            <a:r>
              <a:rPr lang="en-US" sz="1600" dirty="0" smtClean="0">
                <a:solidFill>
                  <a:srgbClr val="333333"/>
                </a:solidFill>
                <a:latin typeface="Consolas"/>
                <a:ea typeface="Times New Roman"/>
                <a:cs typeface="Times New Roman"/>
              </a:rPr>
              <a:t>32.77 </a:t>
            </a:r>
            <a:r>
              <a:rPr lang="en-US" sz="1600" dirty="0" err="1" smtClean="0">
                <a:solidFill>
                  <a:srgbClr val="333333"/>
                </a:solidFill>
                <a:latin typeface="Consolas"/>
                <a:ea typeface="Times New Roman"/>
                <a:cs typeface="Times New Roman"/>
              </a:rPr>
              <a:t>msec</a:t>
            </a:r>
            <a:endParaRPr lang="en-US" sz="1600" dirty="0">
              <a:solidFill>
                <a:srgbClr val="333333"/>
              </a:solidFill>
              <a:latin typeface="Consolas"/>
              <a:ea typeface="Times New Roman"/>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      8  </a:t>
            </a:r>
            <a:r>
              <a:rPr lang="en-US" sz="1600" dirty="0">
                <a:solidFill>
                  <a:srgbClr val="333333"/>
                </a:solidFill>
                <a:latin typeface="Consolas"/>
                <a:ea typeface="Times New Roman"/>
                <a:cs typeface="Times New Roman"/>
              </a:rPr>
              <a:t>clks   1 </a:t>
            </a:r>
            <a:r>
              <a:rPr lang="en-US" sz="1600" dirty="0" err="1">
                <a:solidFill>
                  <a:srgbClr val="333333"/>
                </a:solidFill>
                <a:latin typeface="Consolas"/>
                <a:ea typeface="Times New Roman"/>
                <a:cs typeface="Times New Roman"/>
              </a:rPr>
              <a:t>cnt</a:t>
            </a:r>
            <a:r>
              <a:rPr lang="en-US" sz="1600" dirty="0">
                <a:solidFill>
                  <a:srgbClr val="333333"/>
                </a:solidFill>
                <a:latin typeface="Consolas"/>
                <a:ea typeface="Times New Roman"/>
                <a:cs typeface="Times New Roman"/>
              </a:rPr>
              <a:t>    1 TAR roll over</a:t>
            </a:r>
            <a:endParaRPr lang="en-US" sz="2000" b="1" dirty="0" smtClean="0"/>
          </a:p>
          <a:p>
            <a:pPr lvl="1"/>
            <a:endParaRPr lang="en-US" sz="16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95426" y="4663116"/>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26518" y="5528741"/>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407568" y="5528741"/>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106702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48338" y="1521372"/>
            <a:ext cx="8509911" cy="3074276"/>
          </a:xfrm>
        </p:spPr>
        <p:txBody>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ID_0, </a:t>
            </a:r>
            <a:r>
              <a:rPr lang="en-US" sz="2400" dirty="0" smtClean="0">
                <a:solidFill>
                  <a:schemeClr val="accent2"/>
                </a:solidFill>
                <a:latin typeface="Helvetica"/>
                <a:ea typeface="Times New Roman"/>
                <a:cs typeface="Times New Roman"/>
              </a:rPr>
              <a:t>MC_1 and </a:t>
            </a:r>
            <a:r>
              <a:rPr lang="en-US" sz="2400" dirty="0">
                <a:solidFill>
                  <a:schemeClr val="accent2"/>
                </a:solidFill>
                <a:latin typeface="Helvetica"/>
                <a:ea typeface="Times New Roman"/>
                <a:cs typeface="Times New Roman"/>
              </a:rPr>
              <a:t>TACCR0=2^16-1, how long will it take to roll over TAR</a:t>
            </a:r>
            <a:r>
              <a:rPr lang="en-US" sz="2400" dirty="0" smtClean="0">
                <a:solidFill>
                  <a:schemeClr val="accent2"/>
                </a:solidFill>
                <a:latin typeface="Helvetica"/>
                <a:ea typeface="Times New Roman"/>
                <a:cs typeface="Times New Roman"/>
              </a:rPr>
              <a:t>?</a:t>
            </a:r>
            <a:endParaRPr lang="en-US" sz="2400" dirty="0">
              <a:solidFill>
                <a:schemeClr val="accent2"/>
              </a:solidFill>
              <a:latin typeface="Helvetica"/>
              <a:ea typeface="Times New Roman"/>
              <a:cs typeface="Times New Roman"/>
            </a:endParaRPr>
          </a:p>
          <a:p>
            <a:pPr>
              <a:spcBef>
                <a:spcPts val="0"/>
              </a:spcBef>
              <a:spcAft>
                <a:spcPts val="1000"/>
              </a:spcAft>
              <a:tabLst>
                <a:tab pos="285750" algn="l"/>
              </a:tabLst>
            </a:pPr>
            <a:r>
              <a:rPr lang="en-US" sz="2400" dirty="0" smtClean="0">
                <a:solidFill>
                  <a:schemeClr val="accent2"/>
                </a:solidFill>
                <a:latin typeface="Helvetica"/>
                <a:ea typeface="Times New Roman"/>
                <a:cs typeface="Times New Roman"/>
              </a:rPr>
              <a:t>Do </a:t>
            </a:r>
            <a:r>
              <a:rPr lang="en-US" sz="2400" dirty="0">
                <a:solidFill>
                  <a:schemeClr val="accent2"/>
                </a:solidFill>
                <a:latin typeface="Helvetica"/>
                <a:ea typeface="Times New Roman"/>
                <a:cs typeface="Times New Roman"/>
              </a:rPr>
              <a:t>the previous problem, except with </a:t>
            </a:r>
            <a:r>
              <a:rPr lang="en-US" sz="2400" dirty="0" smtClean="0">
                <a:solidFill>
                  <a:schemeClr val="accent2"/>
                </a:solidFill>
                <a:latin typeface="Helvetica"/>
                <a:ea typeface="Times New Roman"/>
                <a:cs typeface="Times New Roman"/>
              </a:rPr>
              <a:t>ID_3.</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79661" y="4726178"/>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10753" y="5591803"/>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391803" y="5591803"/>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4288160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48338" y="1592316"/>
            <a:ext cx="8509911" cy="3168869"/>
          </a:xfrm>
        </p:spPr>
        <p:txBody>
          <a:bodyPr>
            <a:normAutofit fontScale="85000" lnSpcReduction="10000"/>
          </a:bodyPr>
          <a:lstStyle/>
          <a:p>
            <a:pPr marL="0" indent="0">
              <a:lnSpc>
                <a:spcPct val="110000"/>
              </a:lnSpc>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lnSpc>
                <a:spcPct val="110000"/>
              </a:lnSpc>
              <a:buNone/>
            </a:pPr>
            <a:endParaRPr lang="en-US" sz="2000" b="1" dirty="0" smtClean="0">
              <a:solidFill>
                <a:schemeClr val="accent2"/>
              </a:solidFill>
            </a:endParaRPr>
          </a:p>
          <a:p>
            <a:pPr>
              <a:lnSpc>
                <a:spcPct val="1100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ID_0, </a:t>
            </a:r>
            <a:r>
              <a:rPr lang="en-US" sz="2400" dirty="0" smtClean="0">
                <a:solidFill>
                  <a:schemeClr val="accent2"/>
                </a:solidFill>
                <a:latin typeface="Helvetica"/>
                <a:ea typeface="Times New Roman"/>
                <a:cs typeface="Times New Roman"/>
              </a:rPr>
              <a:t>MC_1 and </a:t>
            </a:r>
            <a:r>
              <a:rPr lang="en-US" sz="2400" dirty="0">
                <a:solidFill>
                  <a:schemeClr val="accent2"/>
                </a:solidFill>
                <a:latin typeface="Helvetica"/>
                <a:ea typeface="Times New Roman"/>
                <a:cs typeface="Times New Roman"/>
              </a:rPr>
              <a:t>TACCR0=2^16-1, how long will it take to roll over TAR</a:t>
            </a:r>
            <a:r>
              <a:rPr lang="en-US" sz="2400" dirty="0" smtClean="0">
                <a:solidFill>
                  <a:schemeClr val="accent2"/>
                </a:solidFill>
                <a:latin typeface="Helvetica"/>
                <a:ea typeface="Times New Roman"/>
                <a:cs typeface="Times New Roman"/>
              </a:rPr>
              <a:t>?</a:t>
            </a:r>
            <a:endParaRPr lang="en-US" sz="2400" dirty="0">
              <a:solidFill>
                <a:schemeClr val="accent2"/>
              </a:solidFill>
              <a:latin typeface="Helvetica"/>
              <a:ea typeface="Times New Roman"/>
              <a:cs typeface="Times New Roman"/>
            </a:endParaRPr>
          </a:p>
          <a:p>
            <a:pPr>
              <a:lnSpc>
                <a:spcPct val="1100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Do </a:t>
            </a:r>
            <a:r>
              <a:rPr lang="en-US" sz="2400" dirty="0">
                <a:solidFill>
                  <a:schemeClr val="accent2"/>
                </a:solidFill>
                <a:latin typeface="Helvetica"/>
                <a:ea typeface="Times New Roman"/>
                <a:cs typeface="Times New Roman"/>
              </a:rPr>
              <a:t>the previous problem, except with </a:t>
            </a:r>
            <a:r>
              <a:rPr lang="en-US" sz="2400" dirty="0" smtClean="0">
                <a:solidFill>
                  <a:schemeClr val="accent2"/>
                </a:solidFill>
                <a:latin typeface="Helvetica"/>
                <a:ea typeface="Times New Roman"/>
                <a:cs typeface="Times New Roman"/>
              </a:rPr>
              <a:t>ID_3.</a:t>
            </a:r>
            <a:endParaRPr lang="en-US" sz="1600" dirty="0" smtClean="0">
              <a:solidFill>
                <a:srgbClr val="333333"/>
              </a:solidFill>
              <a:latin typeface="Consolas"/>
              <a:ea typeface="Times New Roman"/>
              <a:cs typeface="Times New Roman"/>
            </a:endParaRPr>
          </a:p>
          <a:p>
            <a:pPr marL="400050" lvl="1" indent="0" latinLnBrk="1">
              <a:lnSpc>
                <a:spcPct val="1100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1 </a:t>
            </a:r>
            <a:r>
              <a:rPr lang="en-US" sz="1600" dirty="0" err="1" smtClean="0">
                <a:solidFill>
                  <a:srgbClr val="333333"/>
                </a:solidFill>
                <a:latin typeface="Consolas"/>
                <a:ea typeface="Times New Roman"/>
                <a:cs typeface="Times New Roman"/>
              </a:rPr>
              <a:t>usec</a:t>
            </a:r>
            <a:r>
              <a:rPr lang="en-US" sz="1600" dirty="0" smtClean="0">
                <a:solidFill>
                  <a:srgbClr val="333333"/>
                </a:solidFill>
                <a:latin typeface="Consolas"/>
                <a:ea typeface="Times New Roman"/>
                <a:cs typeface="Times New Roman"/>
              </a:rPr>
              <a:t>          8 </a:t>
            </a:r>
            <a:r>
              <a:rPr lang="en-US" sz="1600" dirty="0" err="1">
                <a:solidFill>
                  <a:srgbClr val="333333"/>
                </a:solidFill>
                <a:latin typeface="Consolas"/>
                <a:ea typeface="Times New Roman"/>
                <a:cs typeface="Times New Roman"/>
              </a:rPr>
              <a:t>clks</a:t>
            </a: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2^</a:t>
            </a:r>
            <a:r>
              <a:rPr lang="en-US" sz="1600" baseline="30000" dirty="0" smtClean="0">
                <a:solidFill>
                  <a:srgbClr val="333333"/>
                </a:solidFill>
                <a:latin typeface="Consolas"/>
                <a:ea typeface="Times New Roman"/>
                <a:cs typeface="Times New Roman"/>
              </a:rPr>
              <a:t>16</a:t>
            </a:r>
            <a:r>
              <a:rPr lang="en-US" sz="1600" dirty="0" smtClean="0">
                <a:solidFill>
                  <a:srgbClr val="333333"/>
                </a:solidFill>
                <a:latin typeface="Consolas"/>
                <a:ea typeface="Times New Roman"/>
                <a:cs typeface="Times New Roman"/>
              </a:rPr>
              <a:t> </a:t>
            </a:r>
            <a:r>
              <a:rPr lang="en-US" sz="1600" dirty="0" err="1">
                <a:solidFill>
                  <a:srgbClr val="333333"/>
                </a:solidFill>
                <a:latin typeface="Consolas"/>
                <a:ea typeface="Times New Roman"/>
                <a:cs typeface="Times New Roman"/>
              </a:rPr>
              <a:t>cnts</a:t>
            </a:r>
            <a:endParaRPr lang="en-US" sz="1600" dirty="0">
              <a:solidFill>
                <a:srgbClr val="333333"/>
              </a:solidFill>
              <a:latin typeface="Consolas"/>
              <a:ea typeface="Times New Roman"/>
              <a:cs typeface="Times New Roman"/>
            </a:endParaRPr>
          </a:p>
          <a:p>
            <a:pPr marL="400050" lvl="1" indent="0" latinLnBrk="1">
              <a:lnSpc>
                <a:spcPct val="1100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 * ------ * --------------- = </a:t>
            </a:r>
            <a:r>
              <a:rPr lang="en-US" sz="1600" dirty="0" smtClean="0">
                <a:solidFill>
                  <a:srgbClr val="333333"/>
                </a:solidFill>
                <a:latin typeface="Consolas"/>
                <a:ea typeface="Times New Roman"/>
                <a:cs typeface="Times New Roman"/>
              </a:rPr>
              <a:t>65.535 </a:t>
            </a:r>
            <a:r>
              <a:rPr lang="en-US" sz="1600" dirty="0" err="1" smtClean="0">
                <a:solidFill>
                  <a:srgbClr val="333333"/>
                </a:solidFill>
                <a:latin typeface="Consolas"/>
                <a:ea typeface="Times New Roman"/>
                <a:cs typeface="Times New Roman"/>
              </a:rPr>
              <a:t>msec</a:t>
            </a:r>
            <a:endParaRPr lang="en-US" sz="1600" dirty="0">
              <a:solidFill>
                <a:srgbClr val="333333"/>
              </a:solidFill>
              <a:latin typeface="Consolas"/>
              <a:ea typeface="Times New Roman"/>
              <a:cs typeface="Times New Roman"/>
            </a:endParaRPr>
          </a:p>
          <a:p>
            <a:pPr marL="400050" lvl="1" indent="0" latinLnBrk="1">
              <a:lnSpc>
                <a:spcPct val="1100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333333"/>
                </a:solidFill>
                <a:latin typeface="Consolas"/>
                <a:ea typeface="Times New Roman"/>
                <a:cs typeface="Times New Roman"/>
              </a:rPr>
              <a:t> </a:t>
            </a:r>
            <a:r>
              <a:rPr lang="en-US" sz="1600" dirty="0" smtClean="0">
                <a:solidFill>
                  <a:srgbClr val="333333"/>
                </a:solidFill>
                <a:latin typeface="Consolas"/>
                <a:ea typeface="Times New Roman"/>
                <a:cs typeface="Times New Roman"/>
              </a:rPr>
              <a:t>      8 </a:t>
            </a:r>
            <a:r>
              <a:rPr lang="en-US" sz="1600" dirty="0">
                <a:solidFill>
                  <a:srgbClr val="333333"/>
                </a:solidFill>
                <a:latin typeface="Consolas"/>
                <a:ea typeface="Times New Roman"/>
                <a:cs typeface="Times New Roman"/>
              </a:rPr>
              <a:t>clks   1 </a:t>
            </a:r>
            <a:r>
              <a:rPr lang="en-US" sz="1600" dirty="0" err="1">
                <a:solidFill>
                  <a:srgbClr val="333333"/>
                </a:solidFill>
                <a:latin typeface="Consolas"/>
                <a:ea typeface="Times New Roman"/>
                <a:cs typeface="Times New Roman"/>
              </a:rPr>
              <a:t>cnt</a:t>
            </a:r>
            <a:r>
              <a:rPr lang="en-US" sz="1600" dirty="0">
                <a:solidFill>
                  <a:srgbClr val="333333"/>
                </a:solidFill>
                <a:latin typeface="Consolas"/>
                <a:ea typeface="Times New Roman"/>
                <a:cs typeface="Times New Roman"/>
              </a:rPr>
              <a:t>    1 TAR roll over</a:t>
            </a:r>
            <a:endParaRPr lang="en-US" sz="2000" b="1" dirty="0" smtClean="0"/>
          </a:p>
          <a:p>
            <a:pPr lvl="1"/>
            <a:endParaRPr lang="en-US" sz="16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519074" y="4678881"/>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50166" y="5544506"/>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431216" y="5544506"/>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2549249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454651"/>
            <a:ext cx="8509911" cy="2423666"/>
          </a:xfrm>
        </p:spPr>
        <p:txBody>
          <a:bodyPr>
            <a:normAutofit fontScale="92500" lnSpcReduction="1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a:t>
            </a:r>
            <a:r>
              <a:rPr lang="en-US" sz="2400" dirty="0" smtClean="0">
                <a:solidFill>
                  <a:schemeClr val="accent2"/>
                </a:solidFill>
                <a:latin typeface="Helvetica"/>
                <a:ea typeface="Times New Roman"/>
                <a:cs typeface="Times New Roman"/>
              </a:rPr>
              <a:t>ID_1, and</a:t>
            </a:r>
          </a:p>
          <a:p>
            <a:pPr marL="0" lvl="0" indent="0">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 </a:t>
            </a:r>
            <a:r>
              <a:rPr lang="en-US" sz="2400" dirty="0">
                <a:solidFill>
                  <a:schemeClr val="accent2"/>
                </a:solidFill>
                <a:latin typeface="Helvetica"/>
                <a:ea typeface="Times New Roman"/>
                <a:cs typeface="Times New Roman"/>
              </a:rPr>
              <a:t>MC_1, how many counts would it take to roll over TAR in </a:t>
            </a:r>
            <a:endParaRPr lang="en-US" sz="2400" dirty="0" smtClean="0">
              <a:solidFill>
                <a:schemeClr val="accent2"/>
              </a:solidFill>
              <a:latin typeface="Helvetica"/>
              <a:ea typeface="Times New Roman"/>
              <a:cs typeface="Times New Roman"/>
            </a:endParaRPr>
          </a:p>
          <a:p>
            <a:pPr marL="0" lvl="0" indent="0">
              <a:spcBef>
                <a:spcPts val="0"/>
              </a:spcBef>
              <a:spcAft>
                <a:spcPts val="1000"/>
              </a:spcAft>
              <a:buNone/>
              <a:tabLst>
                <a:tab pos="285750" algn="l"/>
              </a:tabLst>
            </a:pPr>
            <a:r>
              <a:rPr lang="en-US" sz="2400" dirty="0">
                <a:solidFill>
                  <a:schemeClr val="accent2"/>
                </a:solidFill>
                <a:latin typeface="Helvetica"/>
                <a:ea typeface="Times New Roman"/>
                <a:cs typeface="Times New Roman"/>
              </a:rPr>
              <a:t> </a:t>
            </a:r>
            <a:r>
              <a:rPr lang="en-US" sz="2400" dirty="0" smtClean="0">
                <a:solidFill>
                  <a:schemeClr val="accent2"/>
                </a:solidFill>
                <a:latin typeface="Helvetica"/>
                <a:ea typeface="Times New Roman"/>
                <a:cs typeface="Times New Roman"/>
              </a:rPr>
              <a:t>84us?</a:t>
            </a:r>
            <a:endParaRPr lang="en-US" sz="2800" dirty="0" smtClean="0">
              <a:latin typeface="Calibri"/>
              <a:ea typeface="Calibri"/>
              <a:cs typeface="Times New Roman"/>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550605" y="4524703"/>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81697" y="5390328"/>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462747" y="5390328"/>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492165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541362"/>
            <a:ext cx="8509911" cy="2786273"/>
          </a:xfrm>
        </p:spPr>
        <p:txBody>
          <a:bodyPr>
            <a:normAutofit fontScale="85000" lnSpcReduction="2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a:lnSpc>
                <a:spcPts val="1500"/>
              </a:lnSpc>
              <a:spcBef>
                <a:spcPts val="0"/>
              </a:spcBef>
              <a:spcAft>
                <a:spcPts val="1000"/>
              </a:spcAft>
              <a:tabLst>
                <a:tab pos="285750" algn="l"/>
              </a:tabLst>
            </a:pPr>
            <a:r>
              <a:rPr lang="en-US" sz="2400" dirty="0" smtClean="0">
                <a:solidFill>
                  <a:schemeClr val="accent2"/>
                </a:solidFill>
                <a:latin typeface="Helvetica"/>
                <a:ea typeface="Times New Roman"/>
                <a:cs typeface="Times New Roman"/>
              </a:rPr>
              <a:t>Given </a:t>
            </a:r>
            <a:r>
              <a:rPr lang="en-US" sz="2400" dirty="0">
                <a:solidFill>
                  <a:schemeClr val="accent2"/>
                </a:solidFill>
                <a:latin typeface="Helvetica"/>
                <a:ea typeface="Times New Roman"/>
                <a:cs typeface="Times New Roman"/>
              </a:rPr>
              <a:t>an TAR=0, a 8Mhz clock, TASSEL_2, </a:t>
            </a:r>
            <a:r>
              <a:rPr lang="en-US" sz="2400" dirty="0" smtClean="0">
                <a:solidFill>
                  <a:schemeClr val="accent2"/>
                </a:solidFill>
                <a:latin typeface="Helvetica"/>
                <a:ea typeface="Times New Roman"/>
                <a:cs typeface="Times New Roman"/>
              </a:rPr>
              <a:t>ID_1, and</a:t>
            </a:r>
          </a:p>
          <a:p>
            <a:pPr marL="0" lvl="0" indent="0">
              <a:lnSpc>
                <a:spcPts val="1500"/>
              </a:lnSpc>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 </a:t>
            </a:r>
            <a:r>
              <a:rPr lang="en-US" sz="2400" dirty="0">
                <a:solidFill>
                  <a:schemeClr val="accent2"/>
                </a:solidFill>
                <a:latin typeface="Helvetica"/>
                <a:ea typeface="Times New Roman"/>
                <a:cs typeface="Times New Roman"/>
              </a:rPr>
              <a:t>MC_1, how many counts would it take to roll over TAR in </a:t>
            </a:r>
            <a:endParaRPr lang="en-US" sz="2400" dirty="0" smtClean="0">
              <a:solidFill>
                <a:schemeClr val="accent2"/>
              </a:solidFill>
              <a:latin typeface="Helvetica"/>
              <a:ea typeface="Times New Roman"/>
              <a:cs typeface="Times New Roman"/>
            </a:endParaRPr>
          </a:p>
          <a:p>
            <a:pPr marL="0" lvl="0" indent="0">
              <a:lnSpc>
                <a:spcPts val="1500"/>
              </a:lnSpc>
              <a:spcBef>
                <a:spcPts val="0"/>
              </a:spcBef>
              <a:spcAft>
                <a:spcPts val="1000"/>
              </a:spcAft>
              <a:buNone/>
              <a:tabLst>
                <a:tab pos="285750" algn="l"/>
              </a:tabLst>
            </a:pPr>
            <a:r>
              <a:rPr lang="en-US" sz="2400" dirty="0">
                <a:solidFill>
                  <a:schemeClr val="accent2"/>
                </a:solidFill>
                <a:latin typeface="Helvetica"/>
                <a:ea typeface="Times New Roman"/>
                <a:cs typeface="Times New Roman"/>
              </a:rPr>
              <a:t> </a:t>
            </a:r>
            <a:r>
              <a:rPr lang="en-US" sz="2400" dirty="0" smtClean="0">
                <a:solidFill>
                  <a:schemeClr val="accent2"/>
                </a:solidFill>
                <a:latin typeface="Helvetica"/>
                <a:ea typeface="Times New Roman"/>
                <a:cs typeface="Times New Roman"/>
              </a:rPr>
              <a:t>84us?</a:t>
            </a:r>
            <a:endParaRPr lang="en-US" sz="2800" dirty="0" smtClean="0">
              <a:latin typeface="Calibri"/>
              <a:ea typeface="Calibri"/>
              <a:cs typeface="Times New Roman"/>
            </a:endParaRPr>
          </a:p>
          <a:p>
            <a:pPr marL="400050" lvl="1"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1600" dirty="0" smtClean="0">
              <a:solidFill>
                <a:srgbClr val="333333"/>
              </a:solidFill>
              <a:latin typeface="Consolas"/>
              <a:ea typeface="Times New Roman"/>
              <a:cs typeface="Times New Roman"/>
            </a:endParaRPr>
          </a:p>
          <a:p>
            <a:pPr marL="0"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33333"/>
                </a:solidFill>
                <a:latin typeface="Consolas"/>
                <a:ea typeface="Times New Roman"/>
                <a:cs typeface="Times New Roman"/>
              </a:rPr>
              <a:t> </a:t>
            </a:r>
            <a:r>
              <a:rPr lang="en-US" sz="1800" dirty="0" smtClean="0">
                <a:solidFill>
                  <a:srgbClr val="333333"/>
                </a:solidFill>
                <a:latin typeface="Consolas"/>
                <a:ea typeface="Times New Roman"/>
                <a:cs typeface="Times New Roman"/>
              </a:rPr>
              <a:t>     8 clks   1 </a:t>
            </a:r>
            <a:r>
              <a:rPr lang="en-US" sz="1800" dirty="0" err="1">
                <a:solidFill>
                  <a:srgbClr val="333333"/>
                </a:solidFill>
                <a:latin typeface="Consolas"/>
                <a:ea typeface="Times New Roman"/>
                <a:cs typeface="Times New Roman"/>
              </a:rPr>
              <a:t>cnt</a:t>
            </a:r>
            <a:r>
              <a:rPr lang="en-US" sz="1800" dirty="0">
                <a:solidFill>
                  <a:srgbClr val="333333"/>
                </a:solidFill>
                <a:latin typeface="Consolas"/>
                <a:ea typeface="Times New Roman"/>
                <a:cs typeface="Times New Roman"/>
              </a:rPr>
              <a:t>    </a:t>
            </a:r>
            <a:r>
              <a:rPr lang="en-US" sz="1800" dirty="0" smtClean="0">
                <a:solidFill>
                  <a:srgbClr val="333333"/>
                </a:solidFill>
                <a:latin typeface="Consolas"/>
                <a:ea typeface="Times New Roman"/>
                <a:cs typeface="Times New Roman"/>
              </a:rPr>
              <a:t> 84uS</a:t>
            </a:r>
            <a:endParaRPr lang="en-US" sz="1800" dirty="0">
              <a:solidFill>
                <a:srgbClr val="333333"/>
              </a:solidFill>
              <a:latin typeface="Consolas"/>
              <a:ea typeface="Times New Roman"/>
              <a:cs typeface="Times New Roman"/>
            </a:endParaRPr>
          </a:p>
          <a:p>
            <a:pPr marL="0"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333333"/>
                </a:solidFill>
                <a:latin typeface="Consolas"/>
                <a:ea typeface="Times New Roman"/>
                <a:cs typeface="Times New Roman"/>
              </a:rPr>
              <a:t>  </a:t>
            </a:r>
            <a:r>
              <a:rPr lang="en-US" sz="1800" dirty="0" smtClean="0">
                <a:solidFill>
                  <a:srgbClr val="333333"/>
                </a:solidFill>
                <a:latin typeface="Consolas"/>
                <a:ea typeface="Times New Roman"/>
                <a:cs typeface="Times New Roman"/>
              </a:rPr>
              <a:t>---------- </a:t>
            </a:r>
            <a:r>
              <a:rPr lang="en-US" sz="1800" dirty="0">
                <a:solidFill>
                  <a:srgbClr val="333333"/>
                </a:solidFill>
                <a:latin typeface="Consolas"/>
                <a:ea typeface="Times New Roman"/>
                <a:cs typeface="Times New Roman"/>
              </a:rPr>
              <a:t>* ------ * </a:t>
            </a:r>
            <a:r>
              <a:rPr lang="en-US" sz="1800" dirty="0" smtClean="0">
                <a:solidFill>
                  <a:srgbClr val="333333"/>
                </a:solidFill>
                <a:latin typeface="Consolas"/>
                <a:ea typeface="Times New Roman"/>
                <a:cs typeface="Times New Roman"/>
              </a:rPr>
              <a:t>------ </a:t>
            </a:r>
            <a:r>
              <a:rPr lang="en-US" sz="1800" dirty="0">
                <a:solidFill>
                  <a:srgbClr val="333333"/>
                </a:solidFill>
                <a:latin typeface="Consolas"/>
                <a:ea typeface="Times New Roman"/>
                <a:cs typeface="Times New Roman"/>
              </a:rPr>
              <a:t>= </a:t>
            </a:r>
            <a:r>
              <a:rPr lang="en-US" sz="1800" dirty="0" smtClean="0">
                <a:solidFill>
                  <a:srgbClr val="333333"/>
                </a:solidFill>
                <a:latin typeface="Consolas"/>
                <a:ea typeface="Times New Roman"/>
                <a:cs typeface="Times New Roman"/>
              </a:rPr>
              <a:t>336 counts</a:t>
            </a:r>
            <a:endParaRPr lang="en-US" sz="1800" dirty="0">
              <a:solidFill>
                <a:srgbClr val="333333"/>
              </a:solidFill>
              <a:latin typeface="Consolas"/>
              <a:ea typeface="Times New Roman"/>
              <a:cs typeface="Times New Roman"/>
            </a:endParaRPr>
          </a:p>
          <a:p>
            <a:pPr marL="0" indent="0" latinLnBrk="1">
              <a:lnSpc>
                <a:spcPts val="1500"/>
              </a:lnSpc>
              <a:spcBef>
                <a:spcPts val="0"/>
              </a:spcBef>
              <a:spcAft>
                <a:spcPts val="75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smtClean="0">
                <a:solidFill>
                  <a:srgbClr val="333333"/>
                </a:solidFill>
                <a:latin typeface="Consolas"/>
                <a:ea typeface="Times New Roman"/>
                <a:cs typeface="Times New Roman"/>
              </a:rPr>
              <a:t>     1 </a:t>
            </a:r>
            <a:r>
              <a:rPr lang="en-US" sz="1800" dirty="0" err="1" smtClean="0">
                <a:solidFill>
                  <a:srgbClr val="333333"/>
                </a:solidFill>
                <a:latin typeface="Consolas"/>
                <a:ea typeface="Times New Roman"/>
                <a:cs typeface="Times New Roman"/>
              </a:rPr>
              <a:t>usec</a:t>
            </a:r>
            <a:r>
              <a:rPr lang="en-US" sz="1800" dirty="0" smtClean="0">
                <a:solidFill>
                  <a:srgbClr val="333333"/>
                </a:solidFill>
                <a:latin typeface="Consolas"/>
                <a:ea typeface="Times New Roman"/>
                <a:cs typeface="Times New Roman"/>
              </a:rPr>
              <a:t>     2 </a:t>
            </a:r>
            <a:r>
              <a:rPr lang="en-US" sz="1800" dirty="0" err="1" smtClean="0">
                <a:solidFill>
                  <a:srgbClr val="333333"/>
                </a:solidFill>
                <a:latin typeface="Consolas"/>
                <a:ea typeface="Times New Roman"/>
                <a:cs typeface="Times New Roman"/>
              </a:rPr>
              <a:t>clk</a:t>
            </a:r>
            <a:endParaRPr lang="en-US" sz="1800" dirty="0" smtClean="0">
              <a:solidFill>
                <a:schemeClr val="accent2"/>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79660" y="4588837"/>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10752" y="5454462"/>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391802" y="5454462"/>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1783796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407355"/>
            <a:ext cx="8509911" cy="2061059"/>
          </a:xfrm>
        </p:spPr>
        <p:txBody>
          <a:bodyPr>
            <a:normAutofit fontScale="92500" lnSpcReduction="2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7</a:t>
            </a:r>
            <a:r>
              <a:rPr lang="en-US" sz="2400" dirty="0">
                <a:solidFill>
                  <a:schemeClr val="accent2"/>
                </a:solidFill>
                <a:latin typeface="Helvetica"/>
                <a:ea typeface="Times New Roman"/>
                <a:cs typeface="Times New Roman"/>
              </a:rPr>
              <a:t>. Complete the following table assuming SMCLK = 8 MHz, TASSEL= 2, MC= 1, </a:t>
            </a:r>
            <a:r>
              <a:rPr lang="en-US" sz="2400" dirty="0" smtClean="0">
                <a:solidFill>
                  <a:schemeClr val="accent2"/>
                </a:solidFill>
                <a:latin typeface="Helvetica"/>
                <a:ea typeface="Times New Roman"/>
                <a:cs typeface="Times New Roman"/>
              </a:rPr>
              <a:t>TACCR0=0x2006</a:t>
            </a:r>
            <a:r>
              <a:rPr lang="en-US" sz="2400" dirty="0">
                <a:solidFill>
                  <a:schemeClr val="accent2"/>
                </a:solidFill>
                <a:latin typeface="Helvetica"/>
                <a:ea typeface="Times New Roman"/>
                <a:cs typeface="Times New Roman"/>
              </a:rPr>
              <a:t>, and TAR starts at 0. How long </a:t>
            </a:r>
            <a:r>
              <a:rPr lang="en-US" sz="2400" dirty="0" smtClean="0">
                <a:solidFill>
                  <a:schemeClr val="accent2"/>
                </a:solidFill>
                <a:latin typeface="Helvetica"/>
                <a:ea typeface="Times New Roman"/>
                <a:cs typeface="Times New Roman"/>
              </a:rPr>
              <a:t>will </a:t>
            </a:r>
            <a:r>
              <a:rPr lang="en-US" sz="2400" dirty="0">
                <a:solidFill>
                  <a:schemeClr val="accent2"/>
                </a:solidFill>
                <a:latin typeface="Helvetica"/>
                <a:ea typeface="Times New Roman"/>
                <a:cs typeface="Times New Roman"/>
              </a:rPr>
              <a:t>it take to roll over TAR</a:t>
            </a:r>
            <a:r>
              <a:rPr lang="en-US" sz="2400" dirty="0" smtClean="0">
                <a:solidFill>
                  <a:schemeClr val="accent2"/>
                </a:solidFill>
                <a:latin typeface="Helvetica"/>
                <a:ea typeface="Times New Roman"/>
                <a:cs typeface="Times New Roman"/>
              </a:rPr>
              <a:t>?</a:t>
            </a:r>
          </a:p>
          <a:p>
            <a:pPr marL="0" lvl="0" indent="0">
              <a:spcBef>
                <a:spcPts val="0"/>
              </a:spcBef>
              <a:spcAft>
                <a:spcPts val="1000"/>
              </a:spcAft>
              <a:buNone/>
              <a:tabLst>
                <a:tab pos="285750" algn="l"/>
              </a:tabLst>
            </a:pPr>
            <a:endParaRPr lang="en-US" sz="2800" dirty="0" smtClean="0">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354276722"/>
              </p:ext>
            </p:extLst>
          </p:nvPr>
        </p:nvGraphicFramePr>
        <p:xfrm>
          <a:off x="498018" y="3599413"/>
          <a:ext cx="8210550" cy="2787591"/>
        </p:xfrm>
        <a:graphic>
          <a:graphicData uri="http://schemas.openxmlformats.org/drawingml/2006/table">
            <a:tbl>
              <a:tblPr firstRow="1" firstCol="1" bandRow="1">
                <a:tableStyleId>{21E4AEA4-8DFA-4A89-87EB-49C32662AFE0}</a:tableStyleId>
              </a:tblPr>
              <a:tblGrid>
                <a:gridCol w="941435"/>
                <a:gridCol w="1080335"/>
                <a:gridCol w="6188780"/>
              </a:tblGrid>
              <a:tr h="300699">
                <a:tc>
                  <a:txBody>
                    <a:bodyPr/>
                    <a:lstStyle/>
                    <a:p>
                      <a:pPr marL="0" marR="0">
                        <a:lnSpc>
                          <a:spcPct val="115000"/>
                        </a:lnSpc>
                        <a:spcBef>
                          <a:spcPts val="0"/>
                        </a:spcBef>
                        <a:spcAft>
                          <a:spcPts val="0"/>
                        </a:spcAft>
                      </a:pPr>
                      <a:r>
                        <a:rPr lang="en-US" sz="1600" dirty="0">
                          <a:effectLst/>
                        </a:rPr>
                        <a:t>ID</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Prescalar </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a:effectLst/>
                        </a:rPr>
                        <a:t>MaxDelay</a:t>
                      </a:r>
                      <a:r>
                        <a:rPr lang="en-US" sz="1600" dirty="0">
                          <a:effectLst/>
                        </a:rPr>
                        <a:t> (milliseconds)</a:t>
                      </a:r>
                      <a:endParaRPr lang="en-US" sz="2400" dirty="0">
                        <a:effectLst/>
                        <a:latin typeface="Calibri"/>
                        <a:ea typeface="Calibri"/>
                        <a:cs typeface="Times New Roman"/>
                      </a:endParaRPr>
                    </a:p>
                  </a:txBody>
                  <a:tcPr marL="68580" marR="68580" marT="0" marB="0"/>
                </a:tc>
              </a:tr>
              <a:tr h="621723">
                <a:tc>
                  <a:txBody>
                    <a:bodyPr/>
                    <a:lstStyle/>
                    <a:p>
                      <a:pPr marL="0" marR="0">
                        <a:lnSpc>
                          <a:spcPct val="115000"/>
                        </a:lnSpc>
                        <a:spcBef>
                          <a:spcPts val="0"/>
                        </a:spcBef>
                        <a:spcAft>
                          <a:spcPts val="0"/>
                        </a:spcAft>
                      </a:pPr>
                      <a:r>
                        <a:rPr lang="en-US" sz="1600" dirty="0">
                          <a:effectLst/>
                        </a:rPr>
                        <a:t>0</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1:1</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2400" dirty="0">
                        <a:effectLst/>
                      </a:endParaRPr>
                    </a:p>
                    <a:p>
                      <a:pPr marL="0" marR="0">
                        <a:lnSpc>
                          <a:spcPct val="115000"/>
                        </a:lnSpc>
                        <a:spcBef>
                          <a:spcPts val="0"/>
                        </a:spcBef>
                        <a:spcAft>
                          <a:spcPts val="0"/>
                        </a:spcAft>
                      </a:pPr>
                      <a:r>
                        <a:rPr lang="en-US" sz="1600" dirty="0">
                          <a:effectLst/>
                        </a:rPr>
                        <a:t> </a:t>
                      </a:r>
                      <a:endParaRPr lang="en-US" sz="2400" dirty="0">
                        <a:effectLst/>
                        <a:latin typeface="Calibri"/>
                        <a:ea typeface="Calibri"/>
                        <a:cs typeface="Times New Roman"/>
                      </a:endParaRPr>
                    </a:p>
                  </a:txBody>
                  <a:tcPr marL="68580" marR="68580" marT="0" marB="0"/>
                </a:tc>
              </a:tr>
              <a:tr h="621723">
                <a:tc>
                  <a:txBody>
                    <a:bodyPr/>
                    <a:lstStyle/>
                    <a:p>
                      <a:pPr marL="0" marR="0">
                        <a:lnSpc>
                          <a:spcPct val="115000"/>
                        </a:lnSpc>
                        <a:spcBef>
                          <a:spcPts val="0"/>
                        </a:spcBef>
                        <a:spcAft>
                          <a:spcPts val="0"/>
                        </a:spcAft>
                      </a:pPr>
                      <a:r>
                        <a:rPr lang="en-US" sz="1600" dirty="0">
                          <a:effectLst/>
                        </a:rPr>
                        <a:t>1</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1:2</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2400" dirty="0">
                        <a:effectLst/>
                      </a:endParaRPr>
                    </a:p>
                    <a:p>
                      <a:pPr marL="0" marR="0">
                        <a:lnSpc>
                          <a:spcPct val="115000"/>
                        </a:lnSpc>
                        <a:spcBef>
                          <a:spcPts val="0"/>
                        </a:spcBef>
                        <a:spcAft>
                          <a:spcPts val="0"/>
                        </a:spcAft>
                      </a:pPr>
                      <a:r>
                        <a:rPr lang="en-US" sz="1600" dirty="0">
                          <a:effectLst/>
                        </a:rPr>
                        <a:t> </a:t>
                      </a:r>
                      <a:endParaRPr lang="en-US" sz="2400" dirty="0">
                        <a:effectLst/>
                        <a:latin typeface="Calibri"/>
                        <a:ea typeface="Calibri"/>
                        <a:cs typeface="Times New Roman"/>
                      </a:endParaRPr>
                    </a:p>
                  </a:txBody>
                  <a:tcPr marL="68580" marR="68580" marT="0" marB="0"/>
                </a:tc>
              </a:tr>
              <a:tr h="621723">
                <a:tc>
                  <a:txBody>
                    <a:bodyPr/>
                    <a:lstStyle/>
                    <a:p>
                      <a:pPr marL="0" marR="0">
                        <a:lnSpc>
                          <a:spcPct val="115000"/>
                        </a:lnSpc>
                        <a:spcBef>
                          <a:spcPts val="0"/>
                        </a:spcBef>
                        <a:spcAft>
                          <a:spcPts val="0"/>
                        </a:spcAft>
                      </a:pPr>
                      <a:r>
                        <a:rPr lang="en-US" sz="1600">
                          <a:effectLst/>
                        </a:rPr>
                        <a:t>2</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1:4</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2400">
                        <a:effectLst/>
                      </a:endParaRPr>
                    </a:p>
                    <a:p>
                      <a:pPr marL="0" marR="0">
                        <a:lnSpc>
                          <a:spcPct val="115000"/>
                        </a:lnSpc>
                        <a:spcBef>
                          <a:spcPts val="0"/>
                        </a:spcBef>
                        <a:spcAft>
                          <a:spcPts val="0"/>
                        </a:spcAft>
                      </a:pPr>
                      <a:r>
                        <a:rPr lang="en-US" sz="1600">
                          <a:effectLst/>
                        </a:rPr>
                        <a:t> </a:t>
                      </a:r>
                      <a:endParaRPr lang="en-US" sz="2400">
                        <a:effectLst/>
                        <a:latin typeface="Calibri"/>
                        <a:ea typeface="Calibri"/>
                        <a:cs typeface="Times New Roman"/>
                      </a:endParaRPr>
                    </a:p>
                  </a:txBody>
                  <a:tcPr marL="68580" marR="68580" marT="0" marB="0"/>
                </a:tc>
              </a:tr>
              <a:tr h="621723">
                <a:tc>
                  <a:txBody>
                    <a:bodyPr/>
                    <a:lstStyle/>
                    <a:p>
                      <a:pPr marL="0" marR="0">
                        <a:lnSpc>
                          <a:spcPct val="115000"/>
                        </a:lnSpc>
                        <a:spcBef>
                          <a:spcPts val="0"/>
                        </a:spcBef>
                        <a:spcAft>
                          <a:spcPts val="0"/>
                        </a:spcAft>
                      </a:pPr>
                      <a:r>
                        <a:rPr lang="en-US" sz="1600">
                          <a:effectLst/>
                        </a:rPr>
                        <a:t>3</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1:8</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2400" dirty="0">
                        <a:effectLst/>
                      </a:endParaRPr>
                    </a:p>
                    <a:p>
                      <a:pPr marL="0" marR="0">
                        <a:lnSpc>
                          <a:spcPct val="115000"/>
                        </a:lnSpc>
                        <a:spcBef>
                          <a:spcPts val="0"/>
                        </a:spcBef>
                        <a:spcAft>
                          <a:spcPts val="0"/>
                        </a:spcAft>
                      </a:pPr>
                      <a:r>
                        <a:rPr lang="en-US" sz="1600" dirty="0">
                          <a:effectLst/>
                        </a:rPr>
                        <a:t> </a:t>
                      </a:r>
                      <a:endParaRPr lang="en-U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18167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514706"/>
            <a:ext cx="8509911" cy="1953708"/>
          </a:xfrm>
        </p:spPr>
        <p:txBody>
          <a:bodyPr>
            <a:normAutofit fontScale="92500" lnSpcReduction="2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7</a:t>
            </a:r>
            <a:r>
              <a:rPr lang="en-US" sz="2400" dirty="0">
                <a:solidFill>
                  <a:schemeClr val="accent2"/>
                </a:solidFill>
                <a:latin typeface="Helvetica"/>
                <a:ea typeface="Times New Roman"/>
                <a:cs typeface="Times New Roman"/>
              </a:rPr>
              <a:t>. Complete the following table assuming SMCLK = 8 MHz, TASSEL= 2, MC= 1, </a:t>
            </a:r>
            <a:r>
              <a:rPr lang="en-US" sz="2400" dirty="0" smtClean="0">
                <a:solidFill>
                  <a:schemeClr val="accent2"/>
                </a:solidFill>
                <a:latin typeface="Helvetica"/>
                <a:ea typeface="Times New Roman"/>
                <a:cs typeface="Times New Roman"/>
              </a:rPr>
              <a:t>TACCR0=0x2006</a:t>
            </a:r>
            <a:r>
              <a:rPr lang="en-US" sz="2400" dirty="0">
                <a:solidFill>
                  <a:schemeClr val="accent2"/>
                </a:solidFill>
                <a:latin typeface="Helvetica"/>
                <a:ea typeface="Times New Roman"/>
                <a:cs typeface="Times New Roman"/>
              </a:rPr>
              <a:t>, and TAR starts at 0. How long </a:t>
            </a:r>
            <a:r>
              <a:rPr lang="en-US" sz="2400" dirty="0" smtClean="0">
                <a:solidFill>
                  <a:schemeClr val="accent2"/>
                </a:solidFill>
                <a:latin typeface="Helvetica"/>
                <a:ea typeface="Times New Roman"/>
                <a:cs typeface="Times New Roman"/>
              </a:rPr>
              <a:t>will </a:t>
            </a:r>
            <a:r>
              <a:rPr lang="en-US" sz="2400" dirty="0">
                <a:solidFill>
                  <a:schemeClr val="accent2"/>
                </a:solidFill>
                <a:latin typeface="Helvetica"/>
                <a:ea typeface="Times New Roman"/>
                <a:cs typeface="Times New Roman"/>
              </a:rPr>
              <a:t>it take to roll over TAR</a:t>
            </a:r>
            <a:r>
              <a:rPr lang="en-US" sz="2400" dirty="0" smtClean="0">
                <a:solidFill>
                  <a:schemeClr val="accent2"/>
                </a:solidFill>
                <a:latin typeface="Helvetica"/>
                <a:ea typeface="Times New Roman"/>
                <a:cs typeface="Times New Roman"/>
              </a:rPr>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12753812"/>
                  </p:ext>
                </p:extLst>
              </p:nvPr>
            </p:nvGraphicFramePr>
            <p:xfrm>
              <a:off x="509449" y="3560000"/>
              <a:ext cx="8210550" cy="2787591"/>
            </p:xfrm>
            <a:graphic>
              <a:graphicData uri="http://schemas.openxmlformats.org/drawingml/2006/table">
                <a:tbl>
                  <a:tblPr firstRow="1" firstCol="1" bandRow="1">
                    <a:tableStyleId>{21E4AEA4-8DFA-4A89-87EB-49C32662AFE0}</a:tableStyleId>
                  </a:tblPr>
                  <a:tblGrid>
                    <a:gridCol w="941435"/>
                    <a:gridCol w="1080335"/>
                    <a:gridCol w="6188780"/>
                  </a:tblGrid>
                  <a:tr h="300699">
                    <a:tc>
                      <a:txBody>
                        <a:bodyPr/>
                        <a:lstStyle/>
                        <a:p>
                          <a:pPr marL="0" marR="0">
                            <a:lnSpc>
                              <a:spcPct val="115000"/>
                            </a:lnSpc>
                            <a:spcBef>
                              <a:spcPts val="0"/>
                            </a:spcBef>
                            <a:spcAft>
                              <a:spcPts val="0"/>
                            </a:spcAft>
                          </a:pPr>
                          <a:r>
                            <a:rPr lang="en-US" sz="1600" dirty="0">
                              <a:effectLst/>
                            </a:rPr>
                            <a:t>ID</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Prescalar </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a:effectLst/>
                            </a:rPr>
                            <a:t>MaxDelay</a:t>
                          </a:r>
                          <a:r>
                            <a:rPr lang="en-US" sz="1600" dirty="0">
                              <a:effectLst/>
                            </a:rPr>
                            <a:t> (milliseconds</a:t>
                          </a:r>
                          <a:r>
                            <a:rPr lang="en-US" sz="1600" dirty="0" smtClean="0">
                              <a:effectLst/>
                            </a:rPr>
                            <a:t>) </a:t>
                          </a:r>
                          <a14:m>
                            <m:oMath xmlns:m="http://schemas.openxmlformats.org/officeDocument/2006/math">
                              <m:r>
                                <a:rPr lang="en-US" sz="1600" b="0" i="1" smtClean="0">
                                  <a:latin typeface="Cambria Math"/>
                                </a:rPr>
                                <m:t>0</m:t>
                              </m:r>
                              <m:r>
                                <a:rPr lang="en-US" sz="1600" b="0" i="1" smtClean="0">
                                  <a:latin typeface="Cambria Math"/>
                                </a:rPr>
                                <m:t>𝑥</m:t>
                              </m:r>
                              <m:r>
                                <a:rPr lang="en-US" sz="1600" b="0" i="1" smtClean="0">
                                  <a:latin typeface="Cambria Math"/>
                                </a:rPr>
                                <m:t>2006=8198</m:t>
                              </m:r>
                            </m:oMath>
                          </a14:m>
                          <a:endParaRPr lang="en-US" sz="2400" dirty="0">
                            <a:effectLst/>
                            <a:latin typeface="Calibri"/>
                            <a:ea typeface="Calibri"/>
                            <a:cs typeface="Times New Roman"/>
                          </a:endParaRPr>
                        </a:p>
                      </a:txBody>
                      <a:tcPr marL="68580" marR="68580" marT="0" marB="0"/>
                    </a:tc>
                  </a:tr>
                  <a:tr h="621723">
                    <a:tc>
                      <a:txBody>
                        <a:bodyPr/>
                        <a:lstStyle/>
                        <a:p>
                          <a:pPr marL="0" marR="0">
                            <a:lnSpc>
                              <a:spcPct val="115000"/>
                            </a:lnSpc>
                            <a:spcBef>
                              <a:spcPts val="0"/>
                            </a:spcBef>
                            <a:spcAft>
                              <a:spcPts val="0"/>
                            </a:spcAft>
                          </a:pPr>
                          <a:r>
                            <a:rPr lang="en-US" sz="1600" dirty="0">
                              <a:effectLst/>
                            </a:rPr>
                            <a:t>0</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1:1</a:t>
                          </a:r>
                          <a:endParaRPr lang="en-US" sz="24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 </a:t>
                          </a:r>
                          <a14:m>
                            <m:oMath xmlns:m="http://schemas.openxmlformats.org/officeDocument/2006/math">
                              <m:f>
                                <m:fPr>
                                  <m:ctrlPr>
                                    <a:rPr lang="en-US" sz="2400" i="1" smtClean="0">
                                      <a:latin typeface="Cambria Math" panose="02040503050406030204" pitchFamily="18" charset="0"/>
                                    </a:rPr>
                                  </m:ctrlPr>
                                </m:fPr>
                                <m:num>
                                  <m:r>
                                    <a:rPr lang="en-US" sz="2400" i="1">
                                      <a:latin typeface="Cambria Math"/>
                                    </a:rPr>
                                    <m:t>1 µ</m:t>
                                  </m:r>
                                  <m:r>
                                    <a:rPr lang="en-US" sz="2400" i="1">
                                      <a:latin typeface="Cambria Math"/>
                                    </a:rPr>
                                    <m:t>𝑠</m:t>
                                  </m:r>
                                </m:num>
                                <m:den>
                                  <m:r>
                                    <a:rPr lang="en-US" sz="2400" i="1">
                                      <a:latin typeface="Cambria Math"/>
                                    </a:rPr>
                                    <m:t>8 </m:t>
                                  </m:r>
                                  <m:r>
                                    <a:rPr lang="en-US" sz="2400" i="1">
                                      <a:latin typeface="Cambria Math"/>
                                    </a:rPr>
                                    <m:t>𝑐𝑙𝑘𝑠</m:t>
                                  </m:r>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a:rPr>
                                    <m:t>1</m:t>
                                  </m:r>
                                  <m:r>
                                    <a:rPr lang="en-US" sz="2400" i="1">
                                      <a:latin typeface="Cambria Math"/>
                                    </a:rPr>
                                    <m:t> </m:t>
                                  </m:r>
                                  <m:r>
                                    <a:rPr lang="en-US" sz="2400" i="1">
                                      <a:latin typeface="Cambria Math"/>
                                    </a:rPr>
                                    <m:t>𝑐𝑙𝑘𝑠</m:t>
                                  </m:r>
                                </m:num>
                                <m:den>
                                  <m:r>
                                    <a:rPr lang="en-US" sz="2400" i="1">
                                      <a:latin typeface="Cambria Math"/>
                                    </a:rPr>
                                    <m:t>1 </m:t>
                                  </m:r>
                                  <m:r>
                                    <a:rPr lang="en-US" sz="2400" i="1">
                                      <a:latin typeface="Cambria Math"/>
                                    </a:rPr>
                                    <m:t>𝑐𝑛𝑡</m:t>
                                  </m:r>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a:rPr>
                                    <m:t>8198</m:t>
                                  </m:r>
                                  <m:r>
                                    <a:rPr lang="en-US" sz="2400" i="1">
                                      <a:latin typeface="Cambria Math"/>
                                    </a:rPr>
                                    <m:t> </m:t>
                                  </m:r>
                                  <m:r>
                                    <a:rPr lang="en-US" sz="2400" i="1">
                                      <a:latin typeface="Cambria Math"/>
                                    </a:rPr>
                                    <m:t>𝑐𝑛𝑡𝑠</m:t>
                                  </m:r>
                                </m:num>
                                <m:den>
                                  <m:r>
                                    <a:rPr lang="en-US" sz="2400" i="1">
                                      <a:latin typeface="Cambria Math"/>
                                    </a:rPr>
                                    <m:t>1 </m:t>
                                  </m:r>
                                  <m:r>
                                    <a:rPr lang="en-US" sz="2400" i="1">
                                      <a:latin typeface="Cambria Math"/>
                                    </a:rPr>
                                    <m:t>𝑇𝐴𝑅</m:t>
                                  </m:r>
                                  <m:r>
                                    <a:rPr lang="en-US" sz="2400" i="1">
                                      <a:latin typeface="Cambria Math"/>
                                    </a:rPr>
                                    <m:t> </m:t>
                                  </m:r>
                                  <m:r>
                                    <a:rPr lang="en-US" sz="2400" i="1">
                                      <a:latin typeface="Cambria Math"/>
                                    </a:rPr>
                                    <m:t>𝑟𝑜𝑙𝑙</m:t>
                                  </m:r>
                                  <m:r>
                                    <a:rPr lang="en-US" sz="2400" i="1">
                                      <a:latin typeface="Cambria Math"/>
                                    </a:rPr>
                                    <m:t> </m:t>
                                  </m:r>
                                  <m:r>
                                    <a:rPr lang="en-US" sz="2400" i="1">
                                      <a:latin typeface="Cambria Math"/>
                                    </a:rPr>
                                    <m:t>𝑜𝑣𝑒𝑟</m:t>
                                  </m:r>
                                </m:den>
                              </m:f>
                              <m:r>
                                <a:rPr lang="en-US" sz="2400" i="1">
                                  <a:latin typeface="Cambria Math"/>
                                </a:rPr>
                                <m:t>=</m:t>
                              </m:r>
                              <m:r>
                                <a:rPr lang="en-US" sz="2400" b="0" i="1" smtClean="0">
                                  <a:latin typeface="Cambria Math"/>
                                </a:rPr>
                                <m:t>1.025</m:t>
                              </m:r>
                              <m:r>
                                <a:rPr lang="en-US" sz="2400" i="1">
                                  <a:latin typeface="Cambria Math"/>
                                </a:rPr>
                                <m:t> </m:t>
                              </m:r>
                              <m:r>
                                <a:rPr lang="en-US" sz="2400" i="1">
                                  <a:latin typeface="Cambria Math"/>
                                </a:rPr>
                                <m:t>𝑚𝑠</m:t>
                              </m:r>
                            </m:oMath>
                          </a14:m>
                          <a:r>
                            <a:rPr lang="en-US" sz="1600" dirty="0">
                              <a:effectLst/>
                            </a:rPr>
                            <a:t> </a:t>
                          </a:r>
                          <a:endParaRPr lang="en-US" sz="2400" dirty="0">
                            <a:effectLst/>
                            <a:latin typeface="Calibri"/>
                            <a:ea typeface="Calibri"/>
                            <a:cs typeface="Times New Roman"/>
                          </a:endParaRPr>
                        </a:p>
                      </a:txBody>
                      <a:tcPr marL="68580" marR="68580" marT="0" marB="0"/>
                    </a:tc>
                  </a:tr>
                  <a:tr h="621723">
                    <a:tc>
                      <a:txBody>
                        <a:bodyPr/>
                        <a:lstStyle/>
                        <a:p>
                          <a:pPr marL="0" marR="0">
                            <a:lnSpc>
                              <a:spcPct val="115000"/>
                            </a:lnSpc>
                            <a:spcBef>
                              <a:spcPts val="0"/>
                            </a:spcBef>
                            <a:spcAft>
                              <a:spcPts val="0"/>
                            </a:spcAft>
                          </a:pPr>
                          <a:r>
                            <a:rPr lang="en-US" sz="1600" dirty="0">
                              <a:effectLst/>
                            </a:rPr>
                            <a:t>1</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1:2</a:t>
                          </a:r>
                          <a:endParaRPr lang="en-US" sz="24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 </a:t>
                          </a:r>
                          <a14:m>
                            <m:oMath xmlns:m="http://schemas.openxmlformats.org/officeDocument/2006/math">
                              <m:f>
                                <m:fPr>
                                  <m:ctrlPr>
                                    <a:rPr lang="en-US" sz="2400" i="1" smtClean="0">
                                      <a:latin typeface="Cambria Math" panose="02040503050406030204" pitchFamily="18" charset="0"/>
                                    </a:rPr>
                                  </m:ctrlPr>
                                </m:fPr>
                                <m:num>
                                  <m:r>
                                    <a:rPr lang="en-US" sz="2400" i="1">
                                      <a:latin typeface="Cambria Math"/>
                                    </a:rPr>
                                    <m:t>1 µ</m:t>
                                  </m:r>
                                  <m:r>
                                    <a:rPr lang="en-US" sz="2400" i="1">
                                      <a:latin typeface="Cambria Math"/>
                                    </a:rPr>
                                    <m:t>𝑠</m:t>
                                  </m:r>
                                </m:num>
                                <m:den>
                                  <m:r>
                                    <a:rPr lang="en-US" sz="2400" i="1">
                                      <a:latin typeface="Cambria Math"/>
                                    </a:rPr>
                                    <m:t>8 </m:t>
                                  </m:r>
                                  <m:r>
                                    <a:rPr lang="en-US" sz="2400" i="1">
                                      <a:latin typeface="Cambria Math"/>
                                    </a:rPr>
                                    <m:t>𝑐𝑙𝑘𝑠</m:t>
                                  </m:r>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a:rPr>
                                    <m:t>2</m:t>
                                  </m:r>
                                  <m:r>
                                    <a:rPr lang="en-US" sz="2400" i="1">
                                      <a:latin typeface="Cambria Math"/>
                                    </a:rPr>
                                    <m:t> </m:t>
                                  </m:r>
                                  <m:r>
                                    <a:rPr lang="en-US" sz="2400" i="1">
                                      <a:latin typeface="Cambria Math"/>
                                    </a:rPr>
                                    <m:t>𝑐𝑙𝑘𝑠</m:t>
                                  </m:r>
                                </m:num>
                                <m:den>
                                  <m:r>
                                    <a:rPr lang="en-US" sz="2400" i="1">
                                      <a:latin typeface="Cambria Math"/>
                                    </a:rPr>
                                    <m:t>1 </m:t>
                                  </m:r>
                                  <m:r>
                                    <a:rPr lang="en-US" sz="2400" i="1">
                                      <a:latin typeface="Cambria Math"/>
                                    </a:rPr>
                                    <m:t>𝑐𝑛𝑡</m:t>
                                  </m:r>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a:rPr>
                                    <m:t>8198</m:t>
                                  </m:r>
                                  <m:r>
                                    <a:rPr lang="en-US" sz="2400" i="1">
                                      <a:latin typeface="Cambria Math"/>
                                    </a:rPr>
                                    <m:t> </m:t>
                                  </m:r>
                                  <m:r>
                                    <a:rPr lang="en-US" sz="2400" i="1">
                                      <a:latin typeface="Cambria Math"/>
                                    </a:rPr>
                                    <m:t>𝑐𝑛𝑡𝑠</m:t>
                                  </m:r>
                                </m:num>
                                <m:den>
                                  <m:r>
                                    <a:rPr lang="en-US" sz="2400" i="1">
                                      <a:latin typeface="Cambria Math"/>
                                    </a:rPr>
                                    <m:t>1 </m:t>
                                  </m:r>
                                  <m:r>
                                    <a:rPr lang="en-US" sz="2400" i="1">
                                      <a:latin typeface="Cambria Math"/>
                                    </a:rPr>
                                    <m:t>𝑇𝐴𝑅</m:t>
                                  </m:r>
                                  <m:r>
                                    <a:rPr lang="en-US" sz="2400" i="1">
                                      <a:latin typeface="Cambria Math"/>
                                    </a:rPr>
                                    <m:t> </m:t>
                                  </m:r>
                                  <m:r>
                                    <a:rPr lang="en-US" sz="2400" i="1">
                                      <a:latin typeface="Cambria Math"/>
                                    </a:rPr>
                                    <m:t>𝑟𝑜𝑙𝑙</m:t>
                                  </m:r>
                                  <m:r>
                                    <a:rPr lang="en-US" sz="2400" i="1">
                                      <a:latin typeface="Cambria Math"/>
                                    </a:rPr>
                                    <m:t> </m:t>
                                  </m:r>
                                  <m:r>
                                    <a:rPr lang="en-US" sz="2400" i="1">
                                      <a:latin typeface="Cambria Math"/>
                                    </a:rPr>
                                    <m:t>𝑜𝑣𝑒𝑟</m:t>
                                  </m:r>
                                </m:den>
                              </m:f>
                              <m:r>
                                <a:rPr lang="en-US" sz="2400" i="1">
                                  <a:latin typeface="Cambria Math"/>
                                </a:rPr>
                                <m:t>=</m:t>
                              </m:r>
                              <m:r>
                                <a:rPr lang="en-US" sz="2400" b="0" i="1" smtClean="0">
                                  <a:latin typeface="Cambria Math"/>
                                </a:rPr>
                                <m:t>2.05</m:t>
                              </m:r>
                              <m:r>
                                <a:rPr lang="en-US" sz="2400" i="1">
                                  <a:latin typeface="Cambria Math"/>
                                </a:rPr>
                                <m:t> </m:t>
                              </m:r>
                              <m:r>
                                <a:rPr lang="en-US" sz="2400" i="1">
                                  <a:latin typeface="Cambria Math"/>
                                </a:rPr>
                                <m:t>𝑚𝑠</m:t>
                              </m:r>
                            </m:oMath>
                          </a14:m>
                          <a:r>
                            <a:rPr lang="en-US" sz="1600" dirty="0">
                              <a:effectLst/>
                            </a:rPr>
                            <a:t> </a:t>
                          </a:r>
                          <a:endParaRPr lang="en-US" sz="2400" dirty="0">
                            <a:effectLst/>
                            <a:latin typeface="Calibri"/>
                            <a:ea typeface="Calibri"/>
                            <a:cs typeface="Times New Roman"/>
                          </a:endParaRPr>
                        </a:p>
                      </a:txBody>
                      <a:tcPr marL="68580" marR="68580" marT="0" marB="0"/>
                    </a:tc>
                  </a:tr>
                  <a:tr h="621723">
                    <a:tc>
                      <a:txBody>
                        <a:bodyPr/>
                        <a:lstStyle/>
                        <a:p>
                          <a:pPr marL="0" marR="0">
                            <a:lnSpc>
                              <a:spcPct val="115000"/>
                            </a:lnSpc>
                            <a:spcBef>
                              <a:spcPts val="0"/>
                            </a:spcBef>
                            <a:spcAft>
                              <a:spcPts val="0"/>
                            </a:spcAft>
                          </a:pPr>
                          <a:r>
                            <a:rPr lang="en-US" sz="1600">
                              <a:effectLst/>
                            </a:rPr>
                            <a:t>2</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1:4</a:t>
                          </a:r>
                          <a:endParaRPr lang="en-US" sz="24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 </a:t>
                          </a:r>
                          <a14:m>
                            <m:oMath xmlns:m="http://schemas.openxmlformats.org/officeDocument/2006/math">
                              <m:f>
                                <m:fPr>
                                  <m:ctrlPr>
                                    <a:rPr lang="en-US" sz="2400" i="1" smtClean="0">
                                      <a:latin typeface="Cambria Math" panose="02040503050406030204" pitchFamily="18" charset="0"/>
                                    </a:rPr>
                                  </m:ctrlPr>
                                </m:fPr>
                                <m:num>
                                  <m:r>
                                    <a:rPr lang="en-US" sz="2400" i="1">
                                      <a:latin typeface="Cambria Math"/>
                                    </a:rPr>
                                    <m:t>1 µ</m:t>
                                  </m:r>
                                  <m:r>
                                    <a:rPr lang="en-US" sz="2400" i="1">
                                      <a:latin typeface="Cambria Math"/>
                                    </a:rPr>
                                    <m:t>𝑠</m:t>
                                  </m:r>
                                </m:num>
                                <m:den>
                                  <m:r>
                                    <a:rPr lang="en-US" sz="2400" i="1">
                                      <a:latin typeface="Cambria Math"/>
                                    </a:rPr>
                                    <m:t>8 </m:t>
                                  </m:r>
                                  <m:r>
                                    <a:rPr lang="en-US" sz="2400" i="1">
                                      <a:latin typeface="Cambria Math"/>
                                    </a:rPr>
                                    <m:t>𝑐𝑙𝑘𝑠</m:t>
                                  </m:r>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a:rPr>
                                    <m:t>4</m:t>
                                  </m:r>
                                  <m:r>
                                    <a:rPr lang="en-US" sz="2400" i="1">
                                      <a:latin typeface="Cambria Math"/>
                                    </a:rPr>
                                    <m:t> </m:t>
                                  </m:r>
                                  <m:r>
                                    <a:rPr lang="en-US" sz="2400" i="1">
                                      <a:latin typeface="Cambria Math"/>
                                    </a:rPr>
                                    <m:t>𝑐𝑙𝑘𝑠</m:t>
                                  </m:r>
                                </m:num>
                                <m:den>
                                  <m:r>
                                    <a:rPr lang="en-US" sz="2400" i="1">
                                      <a:latin typeface="Cambria Math"/>
                                    </a:rPr>
                                    <m:t>1 </m:t>
                                  </m:r>
                                  <m:r>
                                    <a:rPr lang="en-US" sz="2400" i="1">
                                      <a:latin typeface="Cambria Math"/>
                                    </a:rPr>
                                    <m:t>𝑐𝑛𝑡</m:t>
                                  </m:r>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a:rPr>
                                    <m:t>8198</m:t>
                                  </m:r>
                                  <m:r>
                                    <a:rPr lang="en-US" sz="2400" i="1">
                                      <a:latin typeface="Cambria Math"/>
                                    </a:rPr>
                                    <m:t> </m:t>
                                  </m:r>
                                  <m:r>
                                    <a:rPr lang="en-US" sz="2400" i="1">
                                      <a:latin typeface="Cambria Math"/>
                                    </a:rPr>
                                    <m:t>𝑐𝑛𝑡𝑠</m:t>
                                  </m:r>
                                </m:num>
                                <m:den>
                                  <m:r>
                                    <a:rPr lang="en-US" sz="2400" i="1">
                                      <a:latin typeface="Cambria Math"/>
                                    </a:rPr>
                                    <m:t>1 </m:t>
                                  </m:r>
                                  <m:r>
                                    <a:rPr lang="en-US" sz="2400" i="1">
                                      <a:latin typeface="Cambria Math"/>
                                    </a:rPr>
                                    <m:t>𝑇𝐴𝑅</m:t>
                                  </m:r>
                                  <m:r>
                                    <a:rPr lang="en-US" sz="2400" i="1">
                                      <a:latin typeface="Cambria Math"/>
                                    </a:rPr>
                                    <m:t> </m:t>
                                  </m:r>
                                  <m:r>
                                    <a:rPr lang="en-US" sz="2400" i="1">
                                      <a:latin typeface="Cambria Math"/>
                                    </a:rPr>
                                    <m:t>𝑟𝑜𝑙𝑙</m:t>
                                  </m:r>
                                  <m:r>
                                    <a:rPr lang="en-US" sz="2400" i="1">
                                      <a:latin typeface="Cambria Math"/>
                                    </a:rPr>
                                    <m:t> </m:t>
                                  </m:r>
                                  <m:r>
                                    <a:rPr lang="en-US" sz="2400" i="1">
                                      <a:latin typeface="Cambria Math"/>
                                    </a:rPr>
                                    <m:t>𝑜𝑣𝑒𝑟</m:t>
                                  </m:r>
                                </m:den>
                              </m:f>
                              <m:r>
                                <a:rPr lang="en-US" sz="2400" i="1">
                                  <a:latin typeface="Cambria Math"/>
                                </a:rPr>
                                <m:t>=</m:t>
                              </m:r>
                              <m:r>
                                <a:rPr lang="en-US" sz="2400" b="0" i="1" smtClean="0">
                                  <a:latin typeface="Cambria Math"/>
                                </a:rPr>
                                <m:t>4.1</m:t>
                              </m:r>
                              <m:r>
                                <a:rPr lang="en-US" sz="2400" i="1">
                                  <a:latin typeface="Cambria Math"/>
                                </a:rPr>
                                <m:t> </m:t>
                              </m:r>
                              <m:r>
                                <a:rPr lang="en-US" sz="2400" i="1">
                                  <a:latin typeface="Cambria Math"/>
                                </a:rPr>
                                <m:t>𝑚𝑠</m:t>
                              </m:r>
                            </m:oMath>
                          </a14:m>
                          <a:r>
                            <a:rPr lang="en-US" sz="1600" dirty="0">
                              <a:effectLst/>
                            </a:rPr>
                            <a:t> </a:t>
                          </a:r>
                          <a:endParaRPr lang="en-US" sz="2400" dirty="0">
                            <a:effectLst/>
                            <a:latin typeface="Calibri"/>
                            <a:ea typeface="Calibri"/>
                            <a:cs typeface="Times New Roman"/>
                          </a:endParaRPr>
                        </a:p>
                      </a:txBody>
                      <a:tcPr marL="68580" marR="68580" marT="0" marB="0"/>
                    </a:tc>
                  </a:tr>
                  <a:tr h="621723">
                    <a:tc>
                      <a:txBody>
                        <a:bodyPr/>
                        <a:lstStyle/>
                        <a:p>
                          <a:pPr marL="0" marR="0">
                            <a:lnSpc>
                              <a:spcPct val="115000"/>
                            </a:lnSpc>
                            <a:spcBef>
                              <a:spcPts val="0"/>
                            </a:spcBef>
                            <a:spcAft>
                              <a:spcPts val="0"/>
                            </a:spcAft>
                          </a:pPr>
                          <a:r>
                            <a:rPr lang="en-US" sz="1600" dirty="0">
                              <a:effectLst/>
                            </a:rPr>
                            <a:t>3</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1:8</a:t>
                          </a:r>
                          <a:endParaRPr lang="en-US" sz="24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 </a:t>
                          </a:r>
                          <a14:m>
                            <m:oMath xmlns:m="http://schemas.openxmlformats.org/officeDocument/2006/math">
                              <m:f>
                                <m:fPr>
                                  <m:ctrlPr>
                                    <a:rPr lang="en-US" sz="2400" i="1" smtClean="0">
                                      <a:latin typeface="Cambria Math" panose="02040503050406030204" pitchFamily="18" charset="0"/>
                                    </a:rPr>
                                  </m:ctrlPr>
                                </m:fPr>
                                <m:num>
                                  <m:r>
                                    <a:rPr lang="en-US" sz="2400" i="1">
                                      <a:latin typeface="Cambria Math"/>
                                    </a:rPr>
                                    <m:t>1 µ</m:t>
                                  </m:r>
                                  <m:r>
                                    <a:rPr lang="en-US" sz="2400" i="1">
                                      <a:latin typeface="Cambria Math"/>
                                    </a:rPr>
                                    <m:t>𝑠</m:t>
                                  </m:r>
                                </m:num>
                                <m:den>
                                  <m:r>
                                    <a:rPr lang="en-US" sz="2400" i="1">
                                      <a:latin typeface="Cambria Math"/>
                                    </a:rPr>
                                    <m:t>8 </m:t>
                                  </m:r>
                                  <m:r>
                                    <a:rPr lang="en-US" sz="2400" i="1">
                                      <a:latin typeface="Cambria Math"/>
                                    </a:rPr>
                                    <m:t>𝑐𝑙𝑘𝑠</m:t>
                                  </m:r>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a:rPr>
                                    <m:t>8</m:t>
                                  </m:r>
                                  <m:r>
                                    <a:rPr lang="en-US" sz="2400" i="1">
                                      <a:latin typeface="Cambria Math"/>
                                    </a:rPr>
                                    <m:t> </m:t>
                                  </m:r>
                                  <m:r>
                                    <a:rPr lang="en-US" sz="2400" i="1">
                                      <a:latin typeface="Cambria Math"/>
                                    </a:rPr>
                                    <m:t>𝑐𝑙𝑘𝑠</m:t>
                                  </m:r>
                                </m:num>
                                <m:den>
                                  <m:r>
                                    <a:rPr lang="en-US" sz="2400" i="1">
                                      <a:latin typeface="Cambria Math"/>
                                    </a:rPr>
                                    <m:t>1 </m:t>
                                  </m:r>
                                  <m:r>
                                    <a:rPr lang="en-US" sz="2400" i="1">
                                      <a:latin typeface="Cambria Math"/>
                                    </a:rPr>
                                    <m:t>𝑐𝑛𝑡</m:t>
                                  </m:r>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a:rPr>
                                    <m:t>8198</m:t>
                                  </m:r>
                                  <m:r>
                                    <a:rPr lang="en-US" sz="2400" i="1">
                                      <a:latin typeface="Cambria Math"/>
                                    </a:rPr>
                                    <m:t> </m:t>
                                  </m:r>
                                  <m:r>
                                    <a:rPr lang="en-US" sz="2400" i="1">
                                      <a:latin typeface="Cambria Math"/>
                                    </a:rPr>
                                    <m:t>𝑐𝑛𝑡𝑠</m:t>
                                  </m:r>
                                </m:num>
                                <m:den>
                                  <m:r>
                                    <a:rPr lang="en-US" sz="2400" i="1">
                                      <a:latin typeface="Cambria Math"/>
                                    </a:rPr>
                                    <m:t>1 </m:t>
                                  </m:r>
                                  <m:r>
                                    <a:rPr lang="en-US" sz="2400" i="1">
                                      <a:latin typeface="Cambria Math"/>
                                    </a:rPr>
                                    <m:t>𝑇𝐴𝑅</m:t>
                                  </m:r>
                                  <m:r>
                                    <a:rPr lang="en-US" sz="2400" i="1">
                                      <a:latin typeface="Cambria Math"/>
                                    </a:rPr>
                                    <m:t> </m:t>
                                  </m:r>
                                  <m:r>
                                    <a:rPr lang="en-US" sz="2400" i="1">
                                      <a:latin typeface="Cambria Math"/>
                                    </a:rPr>
                                    <m:t>𝑟𝑜𝑙𝑙</m:t>
                                  </m:r>
                                  <m:r>
                                    <a:rPr lang="en-US" sz="2400" i="1">
                                      <a:latin typeface="Cambria Math"/>
                                    </a:rPr>
                                    <m:t> </m:t>
                                  </m:r>
                                  <m:r>
                                    <a:rPr lang="en-US" sz="2400" i="1">
                                      <a:latin typeface="Cambria Math"/>
                                    </a:rPr>
                                    <m:t>𝑜𝑣𝑒𝑟</m:t>
                                  </m:r>
                                </m:den>
                              </m:f>
                              <m:r>
                                <a:rPr lang="en-US" sz="2400" i="1">
                                  <a:latin typeface="Cambria Math"/>
                                </a:rPr>
                                <m:t>=</m:t>
                              </m:r>
                              <m:r>
                                <a:rPr lang="en-US" sz="2400" b="0" i="1" smtClean="0">
                                  <a:latin typeface="Cambria Math"/>
                                </a:rPr>
                                <m:t>8.2</m:t>
                              </m:r>
                              <m:r>
                                <a:rPr lang="en-US" sz="2400" i="1">
                                  <a:latin typeface="Cambria Math"/>
                                </a:rPr>
                                <m:t> </m:t>
                              </m:r>
                              <m:r>
                                <a:rPr lang="en-US" sz="2400" i="1">
                                  <a:latin typeface="Cambria Math"/>
                                </a:rPr>
                                <m:t>𝑚𝑠</m:t>
                              </m:r>
                            </m:oMath>
                          </a14:m>
                          <a:r>
                            <a:rPr lang="en-US" sz="1600" dirty="0">
                              <a:effectLst/>
                            </a:rPr>
                            <a:t> </a:t>
                          </a:r>
                          <a:endParaRPr lang="en-US" sz="2400" dirty="0">
                            <a:effectLst/>
                            <a:latin typeface="Calibri"/>
                            <a:ea typeface="Calibri"/>
                            <a:cs typeface="Times New Roman"/>
                          </a:endParaRPr>
                        </a:p>
                      </a:txBody>
                      <a:tcPr marL="68580" marR="68580" marT="0" marB="0"/>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12753812"/>
                  </p:ext>
                </p:extLst>
              </p:nvPr>
            </p:nvGraphicFramePr>
            <p:xfrm>
              <a:off x="509449" y="3560000"/>
              <a:ext cx="8210550" cy="2787591"/>
            </p:xfrm>
            <a:graphic>
              <a:graphicData uri="http://schemas.openxmlformats.org/drawingml/2006/table">
                <a:tbl>
                  <a:tblPr firstRow="1" firstCol="1" bandRow="1">
                    <a:tableStyleId>{21E4AEA4-8DFA-4A89-87EB-49C32662AFE0}</a:tableStyleId>
                  </a:tblPr>
                  <a:tblGrid>
                    <a:gridCol w="941435"/>
                    <a:gridCol w="1080335"/>
                    <a:gridCol w="6188780"/>
                  </a:tblGrid>
                  <a:tr h="300699">
                    <a:tc>
                      <a:txBody>
                        <a:bodyPr/>
                        <a:lstStyle/>
                        <a:p>
                          <a:pPr marL="0" marR="0">
                            <a:lnSpc>
                              <a:spcPct val="115000"/>
                            </a:lnSpc>
                            <a:spcBef>
                              <a:spcPts val="0"/>
                            </a:spcBef>
                            <a:spcAft>
                              <a:spcPts val="0"/>
                            </a:spcAft>
                          </a:pPr>
                          <a:r>
                            <a:rPr lang="en-US" sz="1600" dirty="0">
                              <a:effectLst/>
                            </a:rPr>
                            <a:t>ID</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Prescalar </a:t>
                          </a:r>
                          <a:endParaRPr lang="en-US" sz="2400">
                            <a:effectLst/>
                            <a:latin typeface="Calibri"/>
                            <a:ea typeface="Calibri"/>
                            <a:cs typeface="Times New Roman"/>
                          </a:endParaRPr>
                        </a:p>
                      </a:txBody>
                      <a:tcPr marL="68580" marR="68580" marT="0" marB="0"/>
                    </a:tc>
                    <a:tc>
                      <a:txBody>
                        <a:bodyPr/>
                        <a:lstStyle/>
                        <a:p>
                          <a:endParaRPr lang="en-US"/>
                        </a:p>
                      </a:txBody>
                      <a:tcPr marL="68580" marR="68580" marT="0" marB="0">
                        <a:blipFill rotWithShape="0">
                          <a:blip r:embed="rId2"/>
                          <a:stretch>
                            <a:fillRect l="-32776" t="-14000" r="-394" b="-822000"/>
                          </a:stretch>
                        </a:blipFill>
                      </a:tcPr>
                    </a:tc>
                  </a:tr>
                  <a:tr h="621723">
                    <a:tc>
                      <a:txBody>
                        <a:bodyPr/>
                        <a:lstStyle/>
                        <a:p>
                          <a:pPr marL="0" marR="0">
                            <a:lnSpc>
                              <a:spcPct val="115000"/>
                            </a:lnSpc>
                            <a:spcBef>
                              <a:spcPts val="0"/>
                            </a:spcBef>
                            <a:spcAft>
                              <a:spcPts val="0"/>
                            </a:spcAft>
                          </a:pPr>
                          <a:r>
                            <a:rPr lang="en-US" sz="1600" dirty="0">
                              <a:effectLst/>
                            </a:rPr>
                            <a:t>0</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1:1</a:t>
                          </a:r>
                          <a:endParaRPr lang="en-US" sz="2400"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0">
                          <a:blip r:embed="rId2"/>
                          <a:stretch>
                            <a:fillRect l="-32776" t="-55882" r="-394" b="-302941"/>
                          </a:stretch>
                        </a:blipFill>
                      </a:tcPr>
                    </a:tc>
                  </a:tr>
                  <a:tr h="621723">
                    <a:tc>
                      <a:txBody>
                        <a:bodyPr/>
                        <a:lstStyle/>
                        <a:p>
                          <a:pPr marL="0" marR="0">
                            <a:lnSpc>
                              <a:spcPct val="115000"/>
                            </a:lnSpc>
                            <a:spcBef>
                              <a:spcPts val="0"/>
                            </a:spcBef>
                            <a:spcAft>
                              <a:spcPts val="0"/>
                            </a:spcAft>
                          </a:pPr>
                          <a:r>
                            <a:rPr lang="en-US" sz="1600" dirty="0">
                              <a:effectLst/>
                            </a:rPr>
                            <a:t>1</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1:2</a:t>
                          </a:r>
                          <a:endParaRPr lang="en-US" sz="2400"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0">
                          <a:blip r:embed="rId2"/>
                          <a:stretch>
                            <a:fillRect l="-32776" t="-155882" r="-394" b="-202941"/>
                          </a:stretch>
                        </a:blipFill>
                      </a:tcPr>
                    </a:tc>
                  </a:tr>
                  <a:tr h="621723">
                    <a:tc>
                      <a:txBody>
                        <a:bodyPr/>
                        <a:lstStyle/>
                        <a:p>
                          <a:pPr marL="0" marR="0">
                            <a:lnSpc>
                              <a:spcPct val="115000"/>
                            </a:lnSpc>
                            <a:spcBef>
                              <a:spcPts val="0"/>
                            </a:spcBef>
                            <a:spcAft>
                              <a:spcPts val="0"/>
                            </a:spcAft>
                          </a:pPr>
                          <a:r>
                            <a:rPr lang="en-US" sz="1600">
                              <a:effectLst/>
                            </a:rPr>
                            <a:t>2</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1:4</a:t>
                          </a:r>
                          <a:endParaRPr lang="en-US" sz="2400"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0">
                          <a:blip r:embed="rId2"/>
                          <a:stretch>
                            <a:fillRect l="-32776" t="-253398" r="-394" b="-100971"/>
                          </a:stretch>
                        </a:blipFill>
                      </a:tcPr>
                    </a:tc>
                  </a:tr>
                  <a:tr h="621723">
                    <a:tc>
                      <a:txBody>
                        <a:bodyPr/>
                        <a:lstStyle/>
                        <a:p>
                          <a:pPr marL="0" marR="0">
                            <a:lnSpc>
                              <a:spcPct val="115000"/>
                            </a:lnSpc>
                            <a:spcBef>
                              <a:spcPts val="0"/>
                            </a:spcBef>
                            <a:spcAft>
                              <a:spcPts val="0"/>
                            </a:spcAft>
                          </a:pPr>
                          <a:r>
                            <a:rPr lang="en-US" sz="1600" dirty="0">
                              <a:effectLst/>
                            </a:rPr>
                            <a:t>3</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1:8</a:t>
                          </a:r>
                          <a:endParaRPr lang="en-US" sz="2400"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0">
                          <a:blip r:embed="rId2"/>
                          <a:stretch>
                            <a:fillRect l="-32776" t="-356863" r="-394" b="-1961"/>
                          </a:stretch>
                        </a:blipFill>
                      </a:tcPr>
                    </a:tc>
                  </a:tr>
                </a:tbl>
              </a:graphicData>
            </a:graphic>
          </p:graphicFrame>
        </mc:Fallback>
      </mc:AlternateContent>
    </p:spTree>
    <p:extLst>
      <p:ext uri="{BB962C8B-B14F-4D97-AF65-F5344CB8AC3E}">
        <p14:creationId xmlns:p14="http://schemas.microsoft.com/office/powerpoint/2010/main" val="155964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 Block Diagram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674" y="639325"/>
            <a:ext cx="6134068" cy="621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5033148" y="971549"/>
            <a:ext cx="2181225" cy="86677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0</a:t>
            </a:r>
          </a:p>
          <a:p>
            <a:pPr algn="r"/>
            <a:endParaRPr lang="en-US" sz="2800" b="1" dirty="0" smtClean="0">
              <a:solidFill>
                <a:srgbClr val="FF0000"/>
              </a:solidFill>
            </a:endParaRPr>
          </a:p>
          <a:p>
            <a:pPr algn="r"/>
            <a:endParaRPr lang="en-US" sz="2800" b="1" dirty="0">
              <a:solidFill>
                <a:srgbClr val="FF0000"/>
              </a:solidFill>
            </a:endParaRPr>
          </a:p>
        </p:txBody>
      </p:sp>
      <p:sp>
        <p:nvSpPr>
          <p:cNvPr id="6" name="Oval 5"/>
          <p:cNvSpPr/>
          <p:nvPr/>
        </p:nvSpPr>
        <p:spPr bwMode="auto">
          <a:xfrm>
            <a:off x="3118623" y="764377"/>
            <a:ext cx="1323975" cy="43338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3600" b="1" dirty="0" smtClean="0">
                <a:solidFill>
                  <a:srgbClr val="FF0000"/>
                </a:solidFill>
              </a:rPr>
              <a:t>1</a:t>
            </a:r>
            <a:endParaRPr lang="en-US" sz="3600" b="1" dirty="0">
              <a:solidFill>
                <a:srgbClr val="FF0000"/>
              </a:solidFill>
            </a:endParaRPr>
          </a:p>
        </p:txBody>
      </p:sp>
      <p:sp>
        <p:nvSpPr>
          <p:cNvPr id="7" name="Oval 6"/>
          <p:cNvSpPr/>
          <p:nvPr/>
        </p:nvSpPr>
        <p:spPr bwMode="auto">
          <a:xfrm>
            <a:off x="4185422" y="885824"/>
            <a:ext cx="847725" cy="81915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endParaRPr lang="en-US" sz="3600" b="1" dirty="0" smtClean="0">
              <a:solidFill>
                <a:srgbClr val="FF0000"/>
              </a:solidFill>
            </a:endParaRPr>
          </a:p>
          <a:p>
            <a:pPr algn="r"/>
            <a:r>
              <a:rPr lang="en-US" sz="2800" b="1" dirty="0" smtClean="0">
                <a:solidFill>
                  <a:srgbClr val="FF0000"/>
                </a:solidFill>
              </a:rPr>
              <a:t/>
            </a:r>
            <a:br>
              <a:rPr lang="en-US" sz="2800" b="1" dirty="0" smtClean="0">
                <a:solidFill>
                  <a:srgbClr val="FF0000"/>
                </a:solidFill>
              </a:rPr>
            </a:br>
            <a:r>
              <a:rPr lang="en-US" sz="3600" b="1" dirty="0" smtClean="0">
                <a:solidFill>
                  <a:srgbClr val="FF0000"/>
                </a:solidFill>
              </a:rPr>
              <a:t>2</a:t>
            </a:r>
            <a:endParaRPr lang="en-US" sz="3600" b="1" dirty="0">
              <a:solidFill>
                <a:srgbClr val="FF0000"/>
              </a:solidFill>
            </a:endParaRPr>
          </a:p>
        </p:txBody>
      </p:sp>
      <p:sp>
        <p:nvSpPr>
          <p:cNvPr id="8" name="Oval 7"/>
          <p:cNvSpPr/>
          <p:nvPr/>
        </p:nvSpPr>
        <p:spPr bwMode="auto">
          <a:xfrm>
            <a:off x="7195323" y="885824"/>
            <a:ext cx="1323975" cy="9525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3</a:t>
            </a:r>
          </a:p>
          <a:p>
            <a:pPr algn="r"/>
            <a:endParaRPr lang="en-US" sz="3200" b="1" dirty="0">
              <a:solidFill>
                <a:srgbClr val="FF0000"/>
              </a:solidFill>
            </a:endParaRPr>
          </a:p>
          <a:p>
            <a:pPr algn="r"/>
            <a:endParaRPr lang="en-US" sz="3200" b="1" dirty="0">
              <a:solidFill>
                <a:srgbClr val="FF0000"/>
              </a:solidFill>
            </a:endParaRPr>
          </a:p>
        </p:txBody>
      </p:sp>
      <p:sp>
        <p:nvSpPr>
          <p:cNvPr id="9" name="Oval 8"/>
          <p:cNvSpPr/>
          <p:nvPr/>
        </p:nvSpPr>
        <p:spPr bwMode="auto">
          <a:xfrm>
            <a:off x="6319023" y="3276600"/>
            <a:ext cx="2124075" cy="61912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4</a:t>
            </a:r>
          </a:p>
          <a:p>
            <a:pPr algn="r"/>
            <a:endParaRPr lang="en-US" b="1" dirty="0">
              <a:solidFill>
                <a:srgbClr val="FF0000"/>
              </a:solidFill>
            </a:endParaRPr>
          </a:p>
          <a:p>
            <a:pPr algn="r"/>
            <a:endParaRPr lang="en-US" b="1" dirty="0">
              <a:solidFill>
                <a:srgbClr val="FF0000"/>
              </a:solidFill>
            </a:endParaRPr>
          </a:p>
        </p:txBody>
      </p:sp>
      <p:sp>
        <p:nvSpPr>
          <p:cNvPr id="10" name="Oval 9"/>
          <p:cNvSpPr/>
          <p:nvPr/>
        </p:nvSpPr>
        <p:spPr bwMode="auto">
          <a:xfrm>
            <a:off x="7671573" y="4524375"/>
            <a:ext cx="1495425" cy="59054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r"/>
            <a:r>
              <a:rPr lang="en-US" sz="3600" b="1" dirty="0" smtClean="0">
                <a:solidFill>
                  <a:srgbClr val="FF0000"/>
                </a:solidFill>
              </a:rPr>
              <a:t>5</a:t>
            </a:r>
            <a:endParaRPr lang="en-US" sz="3600" b="1" dirty="0">
              <a:solidFill>
                <a:srgbClr val="FF0000"/>
              </a:solidFill>
            </a:endParaRPr>
          </a:p>
          <a:p>
            <a:pPr algn="r"/>
            <a:endParaRPr lang="en-US" b="1" dirty="0" smtClean="0">
              <a:solidFill>
                <a:srgbClr val="FF0000"/>
              </a:solidFill>
            </a:endParaRPr>
          </a:p>
          <a:p>
            <a:pPr algn="r"/>
            <a:endParaRPr lang="en-US" b="1" dirty="0">
              <a:solidFill>
                <a:srgbClr val="FF0000"/>
              </a:solidFill>
            </a:endParaRPr>
          </a:p>
        </p:txBody>
      </p:sp>
      <p:grpSp>
        <p:nvGrpSpPr>
          <p:cNvPr id="15" name="Group 14"/>
          <p:cNvGrpSpPr/>
          <p:nvPr/>
        </p:nvGrpSpPr>
        <p:grpSpPr>
          <a:xfrm>
            <a:off x="3887766" y="1504950"/>
            <a:ext cx="728664" cy="918864"/>
            <a:chOff x="2626518" y="1504950"/>
            <a:chExt cx="728664" cy="918864"/>
          </a:xfrm>
        </p:grpSpPr>
        <p:cxnSp>
          <p:nvCxnSpPr>
            <p:cNvPr id="11" name="Straight Arrow Connector 10"/>
            <p:cNvCxnSpPr>
              <a:stCxn id="14"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14" name="TextBox 13"/>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21" name="Group 20"/>
          <p:cNvGrpSpPr/>
          <p:nvPr/>
        </p:nvGrpSpPr>
        <p:grpSpPr>
          <a:xfrm>
            <a:off x="4668816" y="1504950"/>
            <a:ext cx="728664" cy="918864"/>
            <a:chOff x="2626518" y="1504950"/>
            <a:chExt cx="728664" cy="918864"/>
          </a:xfrm>
        </p:grpSpPr>
        <p:cxnSp>
          <p:nvCxnSpPr>
            <p:cNvPr id="22" name="Straight Arrow Connector 21"/>
            <p:cNvCxnSpPr>
              <a:stCxn id="23"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23" name="TextBox 22"/>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
        <p:nvSpPr>
          <p:cNvPr id="25" name="TextBox 24"/>
          <p:cNvSpPr txBox="1"/>
          <p:nvPr/>
        </p:nvSpPr>
        <p:spPr>
          <a:xfrm>
            <a:off x="23000" y="6392583"/>
            <a:ext cx="2733674" cy="369332"/>
          </a:xfrm>
          <a:prstGeom prst="rect">
            <a:avLst/>
          </a:prstGeom>
          <a:solidFill>
            <a:schemeClr val="bg1"/>
          </a:solidFill>
        </p:spPr>
        <p:txBody>
          <a:bodyPr wrap="square" rtlCol="0">
            <a:spAutoFit/>
          </a:bodyPr>
          <a:lstStyle/>
          <a:p>
            <a:r>
              <a:rPr lang="en-US" sz="1800" dirty="0" smtClean="0"/>
              <a:t>Family User Guide pp 357</a:t>
            </a:r>
          </a:p>
        </p:txBody>
      </p:sp>
      <p:sp>
        <p:nvSpPr>
          <p:cNvPr id="4" name="TextBox 3"/>
          <p:cNvSpPr txBox="1"/>
          <p:nvPr/>
        </p:nvSpPr>
        <p:spPr>
          <a:xfrm>
            <a:off x="125269" y="1654372"/>
            <a:ext cx="2658100" cy="1077218"/>
          </a:xfrm>
          <a:prstGeom prst="rect">
            <a:avLst/>
          </a:prstGeom>
          <a:solidFill>
            <a:schemeClr val="bg1"/>
          </a:solidFill>
        </p:spPr>
        <p:txBody>
          <a:bodyPr wrap="none" rtlCol="0">
            <a:spAutoFit/>
          </a:bodyPr>
          <a:lstStyle/>
          <a:p>
            <a:r>
              <a:rPr lang="en-US" sz="1600" dirty="0" smtClean="0"/>
              <a:t>ACLK: internal “slow” clock</a:t>
            </a:r>
          </a:p>
          <a:p>
            <a:r>
              <a:rPr lang="en-US" sz="1600" dirty="0" smtClean="0">
                <a:solidFill>
                  <a:srgbClr val="0070C0"/>
                </a:solidFill>
              </a:rPr>
              <a:t>SMCLK: internal “fast” clock</a:t>
            </a:r>
          </a:p>
          <a:p>
            <a:r>
              <a:rPr lang="en-US" sz="1600" dirty="0" smtClean="0"/>
              <a:t>INCLK: external clock signal</a:t>
            </a:r>
            <a:endParaRPr lang="en-US" sz="1600" dirty="0"/>
          </a:p>
        </p:txBody>
      </p:sp>
    </p:spTree>
    <p:extLst>
      <p:ext uri="{BB962C8B-B14F-4D97-AF65-F5344CB8AC3E}">
        <p14:creationId xmlns:p14="http://schemas.microsoft.com/office/powerpoint/2010/main" val="195389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501948"/>
            <a:ext cx="8509911" cy="2660149"/>
          </a:xfrm>
        </p:spPr>
        <p:txBody>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8</a:t>
            </a:r>
            <a:r>
              <a:rPr lang="en-US" sz="2400" dirty="0">
                <a:solidFill>
                  <a:schemeClr val="accent2"/>
                </a:solidFill>
                <a:latin typeface="Helvetica"/>
                <a:ea typeface="Times New Roman"/>
                <a:cs typeface="Times New Roman"/>
              </a:rPr>
              <a:t>. Given SMCLK = 8 MHz, TASSEL= 2, </a:t>
            </a:r>
            <a:r>
              <a:rPr lang="en-US" sz="2400" dirty="0" smtClean="0">
                <a:solidFill>
                  <a:schemeClr val="accent2"/>
                </a:solidFill>
                <a:latin typeface="Helvetica"/>
                <a:ea typeface="Times New Roman"/>
                <a:cs typeface="Times New Roman"/>
              </a:rPr>
              <a:t>MC_1</a:t>
            </a:r>
            <a:r>
              <a:rPr lang="en-US" sz="2400" dirty="0">
                <a:solidFill>
                  <a:schemeClr val="accent2"/>
                </a:solidFill>
                <a:latin typeface="Helvetica"/>
                <a:ea typeface="Times New Roman"/>
                <a:cs typeface="Times New Roman"/>
              </a:rPr>
              <a:t>, </a:t>
            </a:r>
            <a:r>
              <a:rPr lang="en-US" sz="2400" dirty="0" smtClean="0">
                <a:solidFill>
                  <a:schemeClr val="accent2"/>
                </a:solidFill>
                <a:latin typeface="Helvetica"/>
                <a:ea typeface="Times New Roman"/>
                <a:cs typeface="Times New Roman"/>
              </a:rPr>
              <a:t>ID_2</a:t>
            </a:r>
            <a:r>
              <a:rPr lang="en-US" sz="2400" dirty="0">
                <a:solidFill>
                  <a:schemeClr val="accent2"/>
                </a:solidFill>
                <a:latin typeface="Helvetica"/>
                <a:ea typeface="Times New Roman"/>
                <a:cs typeface="Times New Roman"/>
              </a:rPr>
              <a:t>, provide a nice round number for TACCR0 that will cause TAR to roll over in 40 </a:t>
            </a:r>
            <a:r>
              <a:rPr lang="en-US" sz="2400" dirty="0" err="1">
                <a:solidFill>
                  <a:schemeClr val="accent2"/>
                </a:solidFill>
                <a:latin typeface="Helvetica"/>
                <a:ea typeface="Times New Roman"/>
                <a:cs typeface="Times New Roman"/>
              </a:rPr>
              <a:t>ms.</a:t>
            </a:r>
            <a:endParaRPr lang="en-US" sz="2400" dirty="0" smtClean="0">
              <a:solidFill>
                <a:schemeClr val="accent2"/>
              </a:solidFill>
              <a:latin typeface="Helvetica"/>
              <a:ea typeface="Times New Roman"/>
              <a:cs typeface="Times New Roman"/>
            </a:endParaRPr>
          </a:p>
          <a:p>
            <a:pPr marL="0" lvl="0" indent="0">
              <a:spcBef>
                <a:spcPts val="0"/>
              </a:spcBef>
              <a:spcAft>
                <a:spcPts val="1000"/>
              </a:spcAft>
              <a:buNone/>
              <a:tabLst>
                <a:tab pos="285750" algn="l"/>
              </a:tabLst>
            </a:pPr>
            <a:endParaRPr lang="en-US" sz="2800" dirty="0" smtClean="0">
              <a:latin typeface="Calibri"/>
              <a:ea typeface="Calibri"/>
              <a:cs typeface="Times New Roman"/>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71778" y="4383885"/>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602870" y="5249510"/>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383920" y="5249510"/>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4092635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9769" y="1541362"/>
                <a:ext cx="8509911" cy="3148880"/>
              </a:xfrm>
            </p:spPr>
            <p:txBody>
              <a:bodyPr>
                <a:normAutofit fontScale="85000" lnSpcReduction="1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8</a:t>
                </a:r>
                <a:r>
                  <a:rPr lang="en-US" sz="2400" dirty="0">
                    <a:solidFill>
                      <a:schemeClr val="accent2"/>
                    </a:solidFill>
                    <a:latin typeface="Helvetica"/>
                    <a:ea typeface="Times New Roman"/>
                    <a:cs typeface="Times New Roman"/>
                  </a:rPr>
                  <a:t>. Given SMCLK = 8 MHz, TASSEL= 2, </a:t>
                </a:r>
                <a:r>
                  <a:rPr lang="en-US" sz="2400" dirty="0" smtClean="0">
                    <a:solidFill>
                      <a:schemeClr val="accent2"/>
                    </a:solidFill>
                    <a:latin typeface="Helvetica"/>
                    <a:ea typeface="Times New Roman"/>
                    <a:cs typeface="Times New Roman"/>
                  </a:rPr>
                  <a:t>MC_1</a:t>
                </a:r>
                <a:r>
                  <a:rPr lang="en-US" sz="2400" dirty="0">
                    <a:solidFill>
                      <a:schemeClr val="accent2"/>
                    </a:solidFill>
                    <a:latin typeface="Helvetica"/>
                    <a:ea typeface="Times New Roman"/>
                    <a:cs typeface="Times New Roman"/>
                  </a:rPr>
                  <a:t>, </a:t>
                </a:r>
                <a:r>
                  <a:rPr lang="en-US" sz="2400" dirty="0" smtClean="0">
                    <a:solidFill>
                      <a:schemeClr val="accent2"/>
                    </a:solidFill>
                    <a:latin typeface="Helvetica"/>
                    <a:ea typeface="Times New Roman"/>
                    <a:cs typeface="Times New Roman"/>
                  </a:rPr>
                  <a:t>ID_2</a:t>
                </a:r>
                <a:r>
                  <a:rPr lang="en-US" sz="2400" dirty="0">
                    <a:solidFill>
                      <a:schemeClr val="accent2"/>
                    </a:solidFill>
                    <a:latin typeface="Helvetica"/>
                    <a:ea typeface="Times New Roman"/>
                    <a:cs typeface="Times New Roman"/>
                  </a:rPr>
                  <a:t>, provide a nice round number for TACCR0 that will cause TAR to roll over in 40 </a:t>
                </a:r>
                <a:r>
                  <a:rPr lang="en-US" sz="2400" dirty="0" err="1">
                    <a:solidFill>
                      <a:schemeClr val="accent2"/>
                    </a:solidFill>
                    <a:latin typeface="Helvetica"/>
                    <a:ea typeface="Times New Roman"/>
                    <a:cs typeface="Times New Roman"/>
                  </a:rPr>
                  <a:t>ms.</a:t>
                </a:r>
                <a:endParaRPr lang="en-US" sz="2400" dirty="0" smtClean="0">
                  <a:solidFill>
                    <a:schemeClr val="accent2"/>
                  </a:solidFill>
                  <a:latin typeface="Helvetica"/>
                  <a:ea typeface="Times New Roman"/>
                  <a:cs typeface="Times New Roman"/>
                </a:endParaRPr>
              </a:p>
              <a:p>
                <a:pPr marL="0" indent="0">
                  <a:spcBef>
                    <a:spcPts val="0"/>
                  </a:spcBef>
                  <a:spcAft>
                    <a:spcPts val="1000"/>
                  </a:spcAft>
                  <a:buNone/>
                  <a:tabLst>
                    <a:tab pos="285750" algn="l"/>
                  </a:tabLst>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en-US" sz="2800" i="1">
                              <a:latin typeface="Cambria Math"/>
                            </a:rPr>
                            <m:t>8 </m:t>
                          </m:r>
                          <m:r>
                            <a:rPr lang="en-US" sz="2800" i="1">
                              <a:latin typeface="Cambria Math"/>
                            </a:rPr>
                            <m:t>𝑐𝑙𝑘𝑠</m:t>
                          </m:r>
                        </m:num>
                        <m:den>
                          <m:r>
                            <a:rPr lang="en-US" sz="2800" i="1">
                              <a:latin typeface="Cambria Math"/>
                            </a:rPr>
                            <m:t>1 µ</m:t>
                          </m:r>
                          <m:r>
                            <a:rPr lang="en-US" sz="2800" i="1">
                              <a:latin typeface="Cambria Math"/>
                            </a:rPr>
                            <m:t>𝑠</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1 </m:t>
                          </m:r>
                          <m:r>
                            <a:rPr lang="en-US" sz="2800" i="1">
                              <a:latin typeface="Cambria Math"/>
                            </a:rPr>
                            <m:t>𝑐𝑛𝑡</m:t>
                          </m:r>
                        </m:num>
                        <m:den>
                          <m:r>
                            <a:rPr lang="en-US" sz="2800" i="1">
                              <a:latin typeface="Cambria Math"/>
                            </a:rPr>
                            <m:t>4 </m:t>
                          </m:r>
                          <m:r>
                            <a:rPr lang="en-US" sz="2800" i="1">
                              <a:latin typeface="Cambria Math"/>
                            </a:rPr>
                            <m:t>𝑐𝑙𝑘𝑠</m:t>
                          </m:r>
                        </m:den>
                      </m:f>
                      <m:r>
                        <a:rPr lang="en-US" sz="2800" i="1">
                          <a:latin typeface="Cambria Math"/>
                        </a:rPr>
                        <m:t>×</m:t>
                      </m:r>
                      <m:f>
                        <m:fPr>
                          <m:ctrlPr>
                            <a:rPr lang="en-US" sz="2800" i="1">
                              <a:latin typeface="Cambria Math" panose="02040503050406030204" pitchFamily="18" charset="0"/>
                            </a:rPr>
                          </m:ctrlPr>
                        </m:fPr>
                        <m:num>
                          <m:r>
                            <a:rPr lang="en-US" sz="2800" i="1">
                              <a:latin typeface="Cambria Math"/>
                            </a:rPr>
                            <m:t>40 </m:t>
                          </m:r>
                          <m:r>
                            <a:rPr lang="en-US" sz="2800" i="1">
                              <a:latin typeface="Cambria Math"/>
                            </a:rPr>
                            <m:t>𝑚𝑠</m:t>
                          </m:r>
                        </m:num>
                        <m:den>
                          <m:r>
                            <a:rPr lang="en-US" sz="2800" i="1">
                              <a:latin typeface="Cambria Math"/>
                            </a:rPr>
                            <m:t>1 </m:t>
                          </m:r>
                          <m:r>
                            <a:rPr lang="en-US" sz="2800" i="1">
                              <a:latin typeface="Cambria Math"/>
                            </a:rPr>
                            <m:t>𝑇𝐴𝑅</m:t>
                          </m:r>
                          <m:r>
                            <a:rPr lang="en-US" sz="2800" i="1">
                              <a:latin typeface="Cambria Math"/>
                            </a:rPr>
                            <m:t> </m:t>
                          </m:r>
                          <m:r>
                            <a:rPr lang="en-US" sz="2800" i="1">
                              <a:latin typeface="Cambria Math"/>
                            </a:rPr>
                            <m:t>𝑟𝑜𝑙𝑙</m:t>
                          </m:r>
                          <m:r>
                            <a:rPr lang="en-US" sz="2800" i="1">
                              <a:latin typeface="Cambria Math"/>
                            </a:rPr>
                            <m:t> </m:t>
                          </m:r>
                          <m:r>
                            <a:rPr lang="en-US" sz="2800" i="1">
                              <a:latin typeface="Cambria Math"/>
                            </a:rPr>
                            <m:t>𝑜𝑣𝑒𝑟</m:t>
                          </m:r>
                        </m:den>
                      </m:f>
                      <m:r>
                        <a:rPr lang="en-US" sz="2800" i="1">
                          <a:latin typeface="Cambria Math"/>
                        </a:rPr>
                        <m:t>=80,000 </m:t>
                      </m:r>
                      <m:r>
                        <a:rPr lang="en-US" sz="2800" i="1">
                          <a:latin typeface="Cambria Math"/>
                        </a:rPr>
                        <m:t>𝑐𝑛𝑡𝑠</m:t>
                      </m:r>
                      <m:r>
                        <a:rPr lang="en-US" sz="2800" i="1">
                          <a:latin typeface="Cambria Math"/>
                        </a:rPr>
                        <m:t>=80×</m:t>
                      </m:r>
                      <m:sSup>
                        <m:sSupPr>
                          <m:ctrlPr>
                            <a:rPr lang="en-US" sz="2800" i="1">
                              <a:latin typeface="Cambria Math" panose="02040503050406030204" pitchFamily="18" charset="0"/>
                            </a:rPr>
                          </m:ctrlPr>
                        </m:sSupPr>
                        <m:e>
                          <m:r>
                            <a:rPr lang="en-US" sz="2800" i="1">
                              <a:latin typeface="Cambria Math"/>
                            </a:rPr>
                            <m:t>10</m:t>
                          </m:r>
                        </m:e>
                        <m:sup>
                          <m:r>
                            <a:rPr lang="en-US" sz="2800" i="1">
                              <a:latin typeface="Cambria Math"/>
                            </a:rPr>
                            <m:t>3</m:t>
                          </m:r>
                        </m:sup>
                      </m:sSup>
                      <m:r>
                        <a:rPr lang="en-US" sz="2800" i="1">
                          <a:latin typeface="Cambria Math"/>
                        </a:rPr>
                        <m:t> </m:t>
                      </m:r>
                      <m:r>
                        <a:rPr lang="en-US" sz="2800" i="1">
                          <a:latin typeface="Cambria Math"/>
                        </a:rPr>
                        <m:t>𝑐𝑛𝑡𝑠</m:t>
                      </m:r>
                    </m:oMath>
                  </m:oMathPara>
                </a14:m>
                <a:endParaRPr lang="en-US" sz="2800" dirty="0"/>
              </a:p>
              <a:p>
                <a:pPr marL="0" lvl="0" indent="0">
                  <a:spcBef>
                    <a:spcPts val="0"/>
                  </a:spcBef>
                  <a:spcAft>
                    <a:spcPts val="1000"/>
                  </a:spcAft>
                  <a:buNone/>
                  <a:tabLst>
                    <a:tab pos="285750" algn="l"/>
                  </a:tabLst>
                </a:pPr>
                <a:endParaRPr lang="en-US" sz="2800" dirty="0" smtClean="0">
                  <a:latin typeface="Calibri"/>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9769" y="1541362"/>
                <a:ext cx="8509911" cy="3148880"/>
              </a:xfrm>
              <a:blipFill rotWithShape="0">
                <a:blip r:embed="rId2"/>
                <a:stretch>
                  <a:fillRect l="-716" t="-1550" r="-287"/>
                </a:stretch>
              </a:blipFill>
            </p:spPr>
            <p:txBody>
              <a:bodyPr/>
              <a:lstStyle/>
              <a:p>
                <a:r>
                  <a:rPr lang="en-US">
                    <a:noFill/>
                  </a:rPr>
                  <a:t> </a:t>
                </a:r>
              </a:p>
            </p:txBody>
          </p:sp>
        </mc:Fallback>
      </mc:AlternateContent>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5016"/>
          <a:stretch/>
        </p:blipFill>
        <p:spPr bwMode="auto">
          <a:xfrm>
            <a:off x="1432364" y="4402985"/>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2563456" y="5268610"/>
            <a:ext cx="728664" cy="918864"/>
            <a:chOff x="2626518" y="1504950"/>
            <a:chExt cx="728664" cy="918864"/>
          </a:xfrm>
        </p:grpSpPr>
        <p:cxnSp>
          <p:nvCxnSpPr>
            <p:cNvPr id="13" name="Straight Arrow Connector 12"/>
            <p:cNvCxnSpPr>
              <a:stCxn id="14"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14" name="TextBox 13"/>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15" name="Group 14"/>
          <p:cNvGrpSpPr/>
          <p:nvPr/>
        </p:nvGrpSpPr>
        <p:grpSpPr>
          <a:xfrm>
            <a:off x="3344506" y="5268610"/>
            <a:ext cx="728664" cy="918864"/>
            <a:chOff x="2626518" y="1504950"/>
            <a:chExt cx="728664" cy="918864"/>
          </a:xfrm>
        </p:grpSpPr>
        <p:cxnSp>
          <p:nvCxnSpPr>
            <p:cNvPr id="16" name="Straight Arrow Connector 15"/>
            <p:cNvCxnSpPr>
              <a:stCxn id="17"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7" name="TextBox 1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1297131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p:sp>
        <p:nvSpPr>
          <p:cNvPr id="3" name="Content Placeholder 2"/>
          <p:cNvSpPr>
            <a:spLocks noGrp="1"/>
          </p:cNvSpPr>
          <p:nvPr>
            <p:ph idx="1"/>
          </p:nvPr>
        </p:nvSpPr>
        <p:spPr>
          <a:xfrm>
            <a:off x="359769" y="1509392"/>
            <a:ext cx="8509911" cy="2187183"/>
          </a:xfrm>
        </p:spPr>
        <p:txBody>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9</a:t>
            </a:r>
            <a:r>
              <a:rPr lang="en-US" sz="2400" dirty="0">
                <a:solidFill>
                  <a:schemeClr val="accent2"/>
                </a:solidFill>
                <a:latin typeface="Helvetica"/>
                <a:ea typeface="Times New Roman"/>
                <a:cs typeface="Times New Roman"/>
              </a:rPr>
              <a:t>. Given these settings, how many counts will it take to create a delay of 550 </a:t>
            </a:r>
            <a:r>
              <a:rPr lang="en-US" sz="2400" dirty="0" err="1">
                <a:solidFill>
                  <a:schemeClr val="accent2"/>
                </a:solidFill>
                <a:latin typeface="Helvetica"/>
                <a:ea typeface="Times New Roman"/>
                <a:cs typeface="Times New Roman"/>
              </a:rPr>
              <a:t>μs</a:t>
            </a:r>
            <a:r>
              <a:rPr lang="en-US" sz="2400" dirty="0">
                <a:solidFill>
                  <a:schemeClr val="accent2"/>
                </a:solidFill>
                <a:latin typeface="Helvetica"/>
                <a:ea typeface="Times New Roman"/>
                <a:cs typeface="Times New Roman"/>
              </a:rPr>
              <a:t>? 1.65 </a:t>
            </a:r>
            <a:r>
              <a:rPr lang="en-US" sz="2400" dirty="0" err="1">
                <a:solidFill>
                  <a:schemeClr val="accent2"/>
                </a:solidFill>
                <a:latin typeface="Helvetica"/>
                <a:ea typeface="Times New Roman"/>
                <a:cs typeface="Times New Roman"/>
              </a:rPr>
              <a:t>ms</a:t>
            </a:r>
            <a:r>
              <a:rPr lang="en-US" sz="2400" dirty="0">
                <a:solidFill>
                  <a:schemeClr val="accent2"/>
                </a:solidFill>
                <a:latin typeface="Helvetica"/>
                <a:ea typeface="Times New Roman"/>
                <a:cs typeface="Times New Roman"/>
              </a:rPr>
              <a:t>? 4.5 </a:t>
            </a:r>
            <a:r>
              <a:rPr lang="en-US" sz="2400" dirty="0" err="1">
                <a:solidFill>
                  <a:schemeClr val="accent2"/>
                </a:solidFill>
                <a:latin typeface="Helvetica"/>
                <a:ea typeface="Times New Roman"/>
                <a:cs typeface="Times New Roman"/>
              </a:rPr>
              <a:t>ms</a:t>
            </a:r>
            <a:r>
              <a:rPr lang="en-US" sz="2400" dirty="0">
                <a:solidFill>
                  <a:schemeClr val="accent2"/>
                </a:solidFill>
                <a:latin typeface="Helvetica"/>
                <a:ea typeface="Times New Roman"/>
                <a:cs typeface="Times New Roman"/>
              </a:rPr>
              <a:t>? 90 </a:t>
            </a:r>
            <a:r>
              <a:rPr lang="en-US" sz="2400" dirty="0" err="1">
                <a:solidFill>
                  <a:schemeClr val="accent2"/>
                </a:solidFill>
                <a:latin typeface="Helvetica"/>
                <a:ea typeface="Times New Roman"/>
                <a:cs typeface="Times New Roman"/>
              </a:rPr>
              <a:t>ms</a:t>
            </a:r>
            <a:r>
              <a:rPr lang="en-US" sz="2400" dirty="0">
                <a:solidFill>
                  <a:schemeClr val="accent2"/>
                </a:solidFill>
                <a:latin typeface="Helvetica"/>
                <a:ea typeface="Times New Roman"/>
                <a:cs typeface="Times New Roman"/>
              </a:rPr>
              <a:t>?</a:t>
            </a:r>
            <a:endParaRPr lang="en-US" sz="2400" dirty="0" smtClean="0">
              <a:solidFill>
                <a:schemeClr val="accent2"/>
              </a:solidFill>
              <a:latin typeface="Helvetica"/>
              <a:ea typeface="Times New Roman"/>
              <a:cs typeface="Times New Roman"/>
            </a:endParaRPr>
          </a:p>
          <a:p>
            <a:pPr marL="0" lvl="0" indent="0">
              <a:spcBef>
                <a:spcPts val="0"/>
              </a:spcBef>
              <a:spcAft>
                <a:spcPts val="1000"/>
              </a:spcAft>
              <a:buNone/>
              <a:tabLst>
                <a:tab pos="285750" algn="l"/>
              </a:tabLst>
            </a:pPr>
            <a:endParaRPr lang="en-US" sz="2800" dirty="0" smtClean="0">
              <a:latin typeface="Calibri"/>
              <a:ea typeface="Calibri"/>
              <a:cs typeface="Times New Roman"/>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016"/>
          <a:stretch/>
        </p:blipFill>
        <p:spPr bwMode="auto">
          <a:xfrm>
            <a:off x="1424482" y="4095557"/>
            <a:ext cx="6134068" cy="1553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555574" y="4961182"/>
            <a:ext cx="728664" cy="918864"/>
            <a:chOff x="2626518" y="1504950"/>
            <a:chExt cx="728664" cy="918864"/>
          </a:xfrm>
        </p:grpSpPr>
        <p:cxnSp>
          <p:nvCxnSpPr>
            <p:cNvPr id="6" name="Straight Arrow Connector 5"/>
            <p:cNvCxnSpPr>
              <a:stCxn id="7"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7" name="TextBox 6"/>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8" name="Group 7"/>
          <p:cNvGrpSpPr/>
          <p:nvPr/>
        </p:nvGrpSpPr>
        <p:grpSpPr>
          <a:xfrm>
            <a:off x="3336624" y="4961182"/>
            <a:ext cx="728664" cy="918864"/>
            <a:chOff x="2626518" y="1504950"/>
            <a:chExt cx="728664" cy="918864"/>
          </a:xfrm>
        </p:grpSpPr>
        <p:cxnSp>
          <p:nvCxnSpPr>
            <p:cNvPr id="9" name="Straight Arrow Connector 8"/>
            <p:cNvCxnSpPr>
              <a:stCxn id="10"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10" name="TextBox 9"/>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Tree>
    <p:extLst>
      <p:ext uri="{BB962C8B-B14F-4D97-AF65-F5344CB8AC3E}">
        <p14:creationId xmlns:p14="http://schemas.microsoft.com/office/powerpoint/2010/main" val="3305413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In-Class Worksheet</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8338" y="1584433"/>
                <a:ext cx="8509911" cy="4666595"/>
              </a:xfrm>
            </p:spPr>
            <p:txBody>
              <a:bodyPr>
                <a:normAutofit lnSpcReduction="10000"/>
              </a:bodyPr>
              <a:lstStyle/>
              <a:p>
                <a:pPr marL="0" indent="0">
                  <a:buNone/>
                </a:pPr>
                <a:r>
                  <a:rPr lang="en-US" sz="2000" dirty="0" smtClean="0"/>
                  <a:t>To reduce confusion, let’s call </a:t>
                </a:r>
                <a:r>
                  <a:rPr lang="en-US" sz="2000" dirty="0"/>
                  <a:t>the output of the mux associated with the </a:t>
                </a:r>
                <a:r>
                  <a:rPr lang="en-US" sz="2000" dirty="0" err="1"/>
                  <a:t>TASSELx</a:t>
                </a:r>
                <a:r>
                  <a:rPr lang="en-US" sz="2000" dirty="0"/>
                  <a:t> signal </a:t>
                </a:r>
                <a:r>
                  <a:rPr lang="en-US" sz="2000" b="1" dirty="0"/>
                  <a:t>clks</a:t>
                </a:r>
                <a:r>
                  <a:rPr lang="en-US" sz="2000" dirty="0"/>
                  <a:t>. Call the signal coming out of the </a:t>
                </a:r>
                <a:r>
                  <a:rPr lang="en-US" sz="2000" dirty="0" err="1"/>
                  <a:t>IDx</a:t>
                </a:r>
                <a:r>
                  <a:rPr lang="en-US" sz="2000" dirty="0"/>
                  <a:t> clock divider </a:t>
                </a:r>
                <a:r>
                  <a:rPr lang="en-US" sz="2000" b="1" dirty="0" err="1"/>
                  <a:t>cnts</a:t>
                </a:r>
                <a:r>
                  <a:rPr lang="en-US" sz="2000" b="1" dirty="0" smtClean="0"/>
                  <a:t>.</a:t>
                </a:r>
              </a:p>
              <a:p>
                <a:pPr marL="0" indent="0">
                  <a:buNone/>
                </a:pPr>
                <a:endParaRPr lang="en-US" sz="2000" b="1" dirty="0" smtClean="0">
                  <a:solidFill>
                    <a:schemeClr val="accent2"/>
                  </a:solidFill>
                </a:endParaRPr>
              </a:p>
              <a:p>
                <a:pPr marL="0" lvl="0" indent="0">
                  <a:spcBef>
                    <a:spcPts val="0"/>
                  </a:spcBef>
                  <a:spcAft>
                    <a:spcPts val="1000"/>
                  </a:spcAft>
                  <a:buNone/>
                  <a:tabLst>
                    <a:tab pos="285750" algn="l"/>
                  </a:tabLst>
                </a:pPr>
                <a:r>
                  <a:rPr lang="en-US" sz="2400" dirty="0" smtClean="0">
                    <a:solidFill>
                      <a:schemeClr val="accent2"/>
                    </a:solidFill>
                    <a:latin typeface="Helvetica"/>
                    <a:ea typeface="Times New Roman"/>
                    <a:cs typeface="Times New Roman"/>
                  </a:rPr>
                  <a:t>9</a:t>
                </a:r>
                <a:r>
                  <a:rPr lang="en-US" sz="2400" dirty="0">
                    <a:solidFill>
                      <a:schemeClr val="accent2"/>
                    </a:solidFill>
                    <a:latin typeface="Helvetica"/>
                    <a:ea typeface="Times New Roman"/>
                    <a:cs typeface="Times New Roman"/>
                  </a:rPr>
                  <a:t>. Given these settings, how many counts will it take to create a delay of 550 </a:t>
                </a:r>
                <a:r>
                  <a:rPr lang="en-US" sz="2400" dirty="0" err="1">
                    <a:solidFill>
                      <a:schemeClr val="accent2"/>
                    </a:solidFill>
                    <a:latin typeface="Helvetica"/>
                    <a:ea typeface="Times New Roman"/>
                    <a:cs typeface="Times New Roman"/>
                  </a:rPr>
                  <a:t>μs</a:t>
                </a:r>
                <a:r>
                  <a:rPr lang="en-US" sz="2400" dirty="0">
                    <a:solidFill>
                      <a:schemeClr val="accent2"/>
                    </a:solidFill>
                    <a:latin typeface="Helvetica"/>
                    <a:ea typeface="Times New Roman"/>
                    <a:cs typeface="Times New Roman"/>
                  </a:rPr>
                  <a:t>? 1.65 </a:t>
                </a:r>
                <a:r>
                  <a:rPr lang="en-US" sz="2400" dirty="0" err="1">
                    <a:solidFill>
                      <a:schemeClr val="accent2"/>
                    </a:solidFill>
                    <a:latin typeface="Helvetica"/>
                    <a:ea typeface="Times New Roman"/>
                    <a:cs typeface="Times New Roman"/>
                  </a:rPr>
                  <a:t>ms</a:t>
                </a:r>
                <a:r>
                  <a:rPr lang="en-US" sz="2400" dirty="0">
                    <a:solidFill>
                      <a:schemeClr val="accent2"/>
                    </a:solidFill>
                    <a:latin typeface="Helvetica"/>
                    <a:ea typeface="Times New Roman"/>
                    <a:cs typeface="Times New Roman"/>
                  </a:rPr>
                  <a:t>? 4.5 </a:t>
                </a:r>
                <a:r>
                  <a:rPr lang="en-US" sz="2400" dirty="0" err="1">
                    <a:solidFill>
                      <a:schemeClr val="accent2"/>
                    </a:solidFill>
                    <a:latin typeface="Helvetica"/>
                    <a:ea typeface="Times New Roman"/>
                    <a:cs typeface="Times New Roman"/>
                  </a:rPr>
                  <a:t>ms</a:t>
                </a:r>
                <a:r>
                  <a:rPr lang="en-US" sz="2400" dirty="0">
                    <a:solidFill>
                      <a:schemeClr val="accent2"/>
                    </a:solidFill>
                    <a:latin typeface="Helvetica"/>
                    <a:ea typeface="Times New Roman"/>
                    <a:cs typeface="Times New Roman"/>
                  </a:rPr>
                  <a:t>? 90 </a:t>
                </a:r>
                <a:r>
                  <a:rPr lang="en-US" sz="2400" dirty="0" err="1">
                    <a:solidFill>
                      <a:schemeClr val="accent2"/>
                    </a:solidFill>
                    <a:latin typeface="Helvetica"/>
                    <a:ea typeface="Times New Roman"/>
                    <a:cs typeface="Times New Roman"/>
                  </a:rPr>
                  <a:t>ms</a:t>
                </a:r>
                <a:r>
                  <a:rPr lang="en-US" sz="2400" dirty="0">
                    <a:solidFill>
                      <a:schemeClr val="accent2"/>
                    </a:solidFill>
                    <a:latin typeface="Helvetica"/>
                    <a:ea typeface="Times New Roman"/>
                    <a:cs typeface="Times New Roman"/>
                  </a:rPr>
                  <a:t>?</a:t>
                </a:r>
                <a:endParaRPr lang="en-US" sz="2400" dirty="0" smtClean="0">
                  <a:solidFill>
                    <a:schemeClr val="accent2"/>
                  </a:solidFill>
                  <a:latin typeface="Helvetica"/>
                  <a:ea typeface="Times New Roman"/>
                  <a:cs typeface="Times New Roman"/>
                </a:endParaRPr>
              </a:p>
              <a:p>
                <a:pPr marL="0" indent="0">
                  <a:buNone/>
                </a:pPr>
                <a14:m>
                  <m:oMath xmlns:m="http://schemas.openxmlformats.org/officeDocument/2006/math">
                    <m:f>
                      <m:fPr>
                        <m:ctrlPr>
                          <a:rPr lang="en-US" sz="2400" i="1">
                            <a:latin typeface="Cambria Math" panose="02040503050406030204" pitchFamily="18" charset="0"/>
                          </a:rPr>
                        </m:ctrlPr>
                      </m:fPr>
                      <m:num>
                        <m:r>
                          <a:rPr lang="en-US" sz="2400" i="1">
                            <a:latin typeface="Cambria Math"/>
                          </a:rPr>
                          <m:t>8 </m:t>
                        </m:r>
                        <m:r>
                          <a:rPr lang="en-US" sz="2400" i="1">
                            <a:latin typeface="Cambria Math"/>
                          </a:rPr>
                          <m:t>𝑐𝑙𝑘𝑠</m:t>
                        </m:r>
                      </m:num>
                      <m:den>
                        <m:r>
                          <a:rPr lang="en-US" sz="2400" i="1">
                            <a:latin typeface="Cambria Math"/>
                          </a:rPr>
                          <m:t>1 µ</m:t>
                        </m:r>
                        <m:r>
                          <a:rPr lang="en-US" sz="2400" i="1">
                            <a:latin typeface="Cambria Math"/>
                          </a:rPr>
                          <m:t>𝑠</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1 </m:t>
                        </m:r>
                        <m:r>
                          <a:rPr lang="en-US" sz="2400" i="1">
                            <a:latin typeface="Cambria Math"/>
                          </a:rPr>
                          <m:t>𝑐𝑛𝑡</m:t>
                        </m:r>
                      </m:num>
                      <m:den>
                        <m:r>
                          <a:rPr lang="en-US" sz="2400" i="1">
                            <a:latin typeface="Cambria Math"/>
                          </a:rPr>
                          <m:t>4 </m:t>
                        </m:r>
                        <m:r>
                          <a:rPr lang="en-US" sz="2400" i="1">
                            <a:latin typeface="Cambria Math"/>
                          </a:rPr>
                          <m:t>𝑐𝑙𝑘𝑠</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550 µ</m:t>
                        </m:r>
                        <m:r>
                          <a:rPr lang="en-US" sz="2400" i="1">
                            <a:latin typeface="Cambria Math"/>
                          </a:rPr>
                          <m:t>𝑠</m:t>
                        </m:r>
                      </m:num>
                      <m:den>
                        <m:r>
                          <a:rPr lang="en-US" sz="2400" i="1">
                            <a:latin typeface="Cambria Math"/>
                          </a:rPr>
                          <m:t>1 </m:t>
                        </m:r>
                        <m:r>
                          <a:rPr lang="en-US" sz="2400" i="1">
                            <a:latin typeface="Cambria Math"/>
                          </a:rPr>
                          <m:t>𝑇𝐴𝑅</m:t>
                        </m:r>
                        <m:r>
                          <a:rPr lang="en-US" sz="2400" i="1">
                            <a:latin typeface="Cambria Math"/>
                          </a:rPr>
                          <m:t> </m:t>
                        </m:r>
                        <m:r>
                          <a:rPr lang="en-US" sz="2400" i="1">
                            <a:latin typeface="Cambria Math"/>
                          </a:rPr>
                          <m:t>𝑟𝑜𝑙𝑙</m:t>
                        </m:r>
                        <m:r>
                          <a:rPr lang="en-US" sz="2400" i="1">
                            <a:latin typeface="Cambria Math"/>
                          </a:rPr>
                          <m:t> </m:t>
                        </m:r>
                        <m:r>
                          <a:rPr lang="en-US" sz="2400" i="1">
                            <a:latin typeface="Cambria Math"/>
                          </a:rPr>
                          <m:t>𝑜𝑣𝑒𝑟</m:t>
                        </m:r>
                      </m:den>
                    </m:f>
                    <m:r>
                      <a:rPr lang="en-US" sz="2400" i="1">
                        <a:latin typeface="Cambria Math"/>
                      </a:rPr>
                      <m:t>=1,100 </m:t>
                    </m:r>
                    <m:r>
                      <a:rPr lang="en-US" sz="2400" i="1">
                        <a:latin typeface="Cambria Math"/>
                      </a:rPr>
                      <m:t>𝑐𝑛𝑡𝑠</m:t>
                    </m:r>
                  </m:oMath>
                </a14:m>
                <a:r>
                  <a:rPr lang="en-US" sz="2400" dirty="0" smtClean="0"/>
                  <a:t> </a:t>
                </a:r>
                <a:endParaRPr lang="en-US" sz="2400" dirty="0"/>
              </a:p>
              <a:p>
                <a:pPr marL="0" indent="0">
                  <a:buNone/>
                </a:pPr>
                <a14:m>
                  <m:oMath xmlns:m="http://schemas.openxmlformats.org/officeDocument/2006/math">
                    <m:f>
                      <m:fPr>
                        <m:ctrlPr>
                          <a:rPr lang="en-US" sz="2400" i="1">
                            <a:latin typeface="Cambria Math" panose="02040503050406030204" pitchFamily="18" charset="0"/>
                          </a:rPr>
                        </m:ctrlPr>
                      </m:fPr>
                      <m:num>
                        <m:r>
                          <a:rPr lang="en-US" sz="2400" i="1">
                            <a:latin typeface="Cambria Math"/>
                          </a:rPr>
                          <m:t>8 </m:t>
                        </m:r>
                        <m:r>
                          <a:rPr lang="en-US" sz="2400" i="1">
                            <a:latin typeface="Cambria Math"/>
                          </a:rPr>
                          <m:t>𝑐𝑙𝑘𝑠</m:t>
                        </m:r>
                      </m:num>
                      <m:den>
                        <m:r>
                          <a:rPr lang="en-US" sz="2400" i="1">
                            <a:latin typeface="Cambria Math"/>
                          </a:rPr>
                          <m:t>1 µ</m:t>
                        </m:r>
                        <m:r>
                          <a:rPr lang="en-US" sz="2400" i="1">
                            <a:latin typeface="Cambria Math"/>
                          </a:rPr>
                          <m:t>𝑠</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1 </m:t>
                        </m:r>
                        <m:r>
                          <a:rPr lang="en-US" sz="2400" i="1">
                            <a:latin typeface="Cambria Math"/>
                          </a:rPr>
                          <m:t>𝑐𝑛𝑡</m:t>
                        </m:r>
                      </m:num>
                      <m:den>
                        <m:r>
                          <a:rPr lang="en-US" sz="2400" i="1">
                            <a:latin typeface="Cambria Math"/>
                          </a:rPr>
                          <m:t>4 </m:t>
                        </m:r>
                        <m:r>
                          <a:rPr lang="en-US" sz="2400" i="1">
                            <a:latin typeface="Cambria Math"/>
                          </a:rPr>
                          <m:t>𝑐𝑙𝑘𝑠</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1.65 </m:t>
                        </m:r>
                        <m:r>
                          <a:rPr lang="en-US" sz="2400" i="1">
                            <a:latin typeface="Cambria Math"/>
                          </a:rPr>
                          <m:t>𝑚𝑠</m:t>
                        </m:r>
                      </m:num>
                      <m:den>
                        <m:r>
                          <a:rPr lang="en-US" sz="2400" i="1">
                            <a:latin typeface="Cambria Math"/>
                          </a:rPr>
                          <m:t>1 </m:t>
                        </m:r>
                        <m:r>
                          <a:rPr lang="en-US" sz="2400" i="1">
                            <a:latin typeface="Cambria Math"/>
                          </a:rPr>
                          <m:t>𝑇𝐴𝑅</m:t>
                        </m:r>
                        <m:r>
                          <a:rPr lang="en-US" sz="2400" i="1">
                            <a:latin typeface="Cambria Math"/>
                          </a:rPr>
                          <m:t> </m:t>
                        </m:r>
                        <m:r>
                          <a:rPr lang="en-US" sz="2400" i="1">
                            <a:latin typeface="Cambria Math"/>
                          </a:rPr>
                          <m:t>𝑟𝑜𝑙𝑙</m:t>
                        </m:r>
                        <m:r>
                          <a:rPr lang="en-US" sz="2400" i="1">
                            <a:latin typeface="Cambria Math"/>
                          </a:rPr>
                          <m:t> </m:t>
                        </m:r>
                        <m:r>
                          <a:rPr lang="en-US" sz="2400" i="1">
                            <a:latin typeface="Cambria Math"/>
                          </a:rPr>
                          <m:t>𝑜𝑣𝑒𝑟</m:t>
                        </m:r>
                      </m:den>
                    </m:f>
                    <m:r>
                      <a:rPr lang="en-US" sz="2400" i="1">
                        <a:latin typeface="Cambria Math"/>
                      </a:rPr>
                      <m:t>=3,300 </m:t>
                    </m:r>
                    <m:r>
                      <a:rPr lang="en-US" sz="2400" i="1">
                        <a:latin typeface="Cambria Math"/>
                      </a:rPr>
                      <m:t>𝑐𝑛𝑡𝑠</m:t>
                    </m:r>
                  </m:oMath>
                </a14:m>
                <a:r>
                  <a:rPr lang="en-US" sz="2400" dirty="0" smtClean="0"/>
                  <a:t> </a:t>
                </a:r>
              </a:p>
              <a:p>
                <a:pPr marL="0" indent="0">
                  <a:buNone/>
                </a:pPr>
                <a14:m>
                  <m:oMath xmlns:m="http://schemas.openxmlformats.org/officeDocument/2006/math">
                    <m:f>
                      <m:fPr>
                        <m:ctrlPr>
                          <a:rPr lang="en-US" sz="2400" i="1">
                            <a:latin typeface="Cambria Math" panose="02040503050406030204" pitchFamily="18" charset="0"/>
                          </a:rPr>
                        </m:ctrlPr>
                      </m:fPr>
                      <m:num>
                        <m:r>
                          <a:rPr lang="en-US" sz="2400" i="1">
                            <a:latin typeface="Cambria Math"/>
                          </a:rPr>
                          <m:t>8 </m:t>
                        </m:r>
                        <m:r>
                          <a:rPr lang="en-US" sz="2400" i="1">
                            <a:latin typeface="Cambria Math"/>
                          </a:rPr>
                          <m:t>𝑐𝑙𝑘𝑠</m:t>
                        </m:r>
                      </m:num>
                      <m:den>
                        <m:r>
                          <a:rPr lang="en-US" sz="2400" i="1">
                            <a:latin typeface="Cambria Math"/>
                          </a:rPr>
                          <m:t>1 µ</m:t>
                        </m:r>
                        <m:r>
                          <a:rPr lang="en-US" sz="2400" i="1">
                            <a:latin typeface="Cambria Math"/>
                          </a:rPr>
                          <m:t>𝑠</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1 </m:t>
                        </m:r>
                        <m:r>
                          <a:rPr lang="en-US" sz="2400" i="1">
                            <a:latin typeface="Cambria Math"/>
                          </a:rPr>
                          <m:t>𝑐𝑛𝑡</m:t>
                        </m:r>
                      </m:num>
                      <m:den>
                        <m:r>
                          <a:rPr lang="en-US" sz="2400" i="1">
                            <a:latin typeface="Cambria Math"/>
                          </a:rPr>
                          <m:t>4 </m:t>
                        </m:r>
                        <m:r>
                          <a:rPr lang="en-US" sz="2400" i="1">
                            <a:latin typeface="Cambria Math"/>
                          </a:rPr>
                          <m:t>𝑐𝑙𝑘𝑠</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4.5 </m:t>
                        </m:r>
                        <m:r>
                          <a:rPr lang="en-US" sz="2400" i="1">
                            <a:latin typeface="Cambria Math"/>
                          </a:rPr>
                          <m:t>𝑚𝑠</m:t>
                        </m:r>
                      </m:num>
                      <m:den>
                        <m:r>
                          <a:rPr lang="en-US" sz="2400" i="1">
                            <a:latin typeface="Cambria Math"/>
                          </a:rPr>
                          <m:t>1 </m:t>
                        </m:r>
                        <m:r>
                          <a:rPr lang="en-US" sz="2400" i="1">
                            <a:latin typeface="Cambria Math"/>
                          </a:rPr>
                          <m:t>𝑇𝐴𝑅</m:t>
                        </m:r>
                        <m:r>
                          <a:rPr lang="en-US" sz="2400" i="1">
                            <a:latin typeface="Cambria Math"/>
                          </a:rPr>
                          <m:t> </m:t>
                        </m:r>
                        <m:r>
                          <a:rPr lang="en-US" sz="2400" i="1">
                            <a:latin typeface="Cambria Math"/>
                          </a:rPr>
                          <m:t>𝑟𝑜𝑙𝑙</m:t>
                        </m:r>
                        <m:r>
                          <a:rPr lang="en-US" sz="2400" i="1">
                            <a:latin typeface="Cambria Math"/>
                          </a:rPr>
                          <m:t> </m:t>
                        </m:r>
                        <m:r>
                          <a:rPr lang="en-US" sz="2400" i="1">
                            <a:latin typeface="Cambria Math"/>
                          </a:rPr>
                          <m:t>𝑜𝑣𝑒𝑟</m:t>
                        </m:r>
                      </m:den>
                    </m:f>
                    <m:r>
                      <a:rPr lang="en-US" sz="2400" i="1">
                        <a:latin typeface="Cambria Math"/>
                      </a:rPr>
                      <m:t>=9,000 </m:t>
                    </m:r>
                    <m:r>
                      <a:rPr lang="en-US" sz="2400" i="1">
                        <a:latin typeface="Cambria Math"/>
                      </a:rPr>
                      <m:t>𝑐𝑛𝑡𝑠</m:t>
                    </m:r>
                    <m:r>
                      <a:rPr lang="en-US" sz="2400" i="1">
                        <a:latin typeface="Cambria Math"/>
                      </a:rPr>
                      <m:t>=9×</m:t>
                    </m:r>
                    <m:sSup>
                      <m:sSupPr>
                        <m:ctrlPr>
                          <a:rPr lang="en-US" sz="2400" i="1">
                            <a:latin typeface="Cambria Math" panose="02040503050406030204" pitchFamily="18" charset="0"/>
                          </a:rPr>
                        </m:ctrlPr>
                      </m:sSupPr>
                      <m:e>
                        <m:r>
                          <a:rPr lang="en-US" sz="2400" i="1">
                            <a:latin typeface="Cambria Math"/>
                          </a:rPr>
                          <m:t>10</m:t>
                        </m:r>
                      </m:e>
                      <m:sup>
                        <m:r>
                          <a:rPr lang="en-US" sz="2400" i="1">
                            <a:latin typeface="Cambria Math"/>
                          </a:rPr>
                          <m:t>3</m:t>
                        </m:r>
                      </m:sup>
                    </m:sSup>
                    <m:r>
                      <a:rPr lang="en-US" sz="2400" i="1">
                        <a:latin typeface="Cambria Math"/>
                      </a:rPr>
                      <m:t> </m:t>
                    </m:r>
                    <m:r>
                      <a:rPr lang="en-US" sz="2400" i="1">
                        <a:latin typeface="Cambria Math"/>
                      </a:rPr>
                      <m:t>𝑐𝑛𝑡𝑠</m:t>
                    </m:r>
                  </m:oMath>
                </a14:m>
                <a:r>
                  <a:rPr lang="en-US" sz="2400" dirty="0"/>
                  <a:t> </a:t>
                </a:r>
                <a:r>
                  <a:rPr lang="en-US" sz="2400" dirty="0" smtClean="0"/>
                  <a:t> </a:t>
                </a:r>
                <a:endParaRPr lang="en-US" sz="2400" dirty="0"/>
              </a:p>
              <a:p>
                <a:pPr marL="0" indent="0">
                  <a:buNone/>
                </a:pPr>
                <a14:m>
                  <m:oMath xmlns:m="http://schemas.openxmlformats.org/officeDocument/2006/math">
                    <m:f>
                      <m:fPr>
                        <m:ctrlPr>
                          <a:rPr lang="en-US" sz="2400" i="1">
                            <a:latin typeface="Cambria Math" panose="02040503050406030204" pitchFamily="18" charset="0"/>
                          </a:rPr>
                        </m:ctrlPr>
                      </m:fPr>
                      <m:num>
                        <m:r>
                          <a:rPr lang="en-US" sz="2400" i="1">
                            <a:latin typeface="Cambria Math"/>
                          </a:rPr>
                          <m:t>8 </m:t>
                        </m:r>
                        <m:r>
                          <a:rPr lang="en-US" sz="2400" i="1">
                            <a:latin typeface="Cambria Math"/>
                          </a:rPr>
                          <m:t>𝑐𝑙𝑘𝑠</m:t>
                        </m:r>
                      </m:num>
                      <m:den>
                        <m:r>
                          <a:rPr lang="en-US" sz="2400" i="1">
                            <a:latin typeface="Cambria Math"/>
                          </a:rPr>
                          <m:t>1 µ</m:t>
                        </m:r>
                        <m:r>
                          <a:rPr lang="en-US" sz="2400" i="1">
                            <a:latin typeface="Cambria Math"/>
                          </a:rPr>
                          <m:t>𝑠</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1 </m:t>
                        </m:r>
                        <m:r>
                          <a:rPr lang="en-US" sz="2400" i="1">
                            <a:latin typeface="Cambria Math"/>
                          </a:rPr>
                          <m:t>𝑐𝑛𝑡</m:t>
                        </m:r>
                      </m:num>
                      <m:den>
                        <m:r>
                          <a:rPr lang="en-US" sz="2400" i="1">
                            <a:latin typeface="Cambria Math"/>
                          </a:rPr>
                          <m:t>4 </m:t>
                        </m:r>
                        <m:r>
                          <a:rPr lang="en-US" sz="2400" i="1">
                            <a:latin typeface="Cambria Math"/>
                          </a:rPr>
                          <m:t>𝑐𝑙𝑘𝑠</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90 </m:t>
                        </m:r>
                        <m:r>
                          <a:rPr lang="en-US" sz="2400" i="1">
                            <a:latin typeface="Cambria Math"/>
                          </a:rPr>
                          <m:t>𝑚𝑠</m:t>
                        </m:r>
                      </m:num>
                      <m:den>
                        <m:r>
                          <a:rPr lang="en-US" sz="2400" i="1">
                            <a:latin typeface="Cambria Math"/>
                          </a:rPr>
                          <m:t>1 </m:t>
                        </m:r>
                        <m:r>
                          <a:rPr lang="en-US" sz="2400" i="1">
                            <a:latin typeface="Cambria Math"/>
                          </a:rPr>
                          <m:t>𝑇𝐴𝑅</m:t>
                        </m:r>
                        <m:r>
                          <a:rPr lang="en-US" sz="2400" i="1">
                            <a:latin typeface="Cambria Math"/>
                          </a:rPr>
                          <m:t> </m:t>
                        </m:r>
                        <m:r>
                          <a:rPr lang="en-US" sz="2400" i="1">
                            <a:latin typeface="Cambria Math"/>
                          </a:rPr>
                          <m:t>𝑟𝑜𝑙𝑙</m:t>
                        </m:r>
                        <m:r>
                          <a:rPr lang="en-US" sz="2400" i="1">
                            <a:latin typeface="Cambria Math"/>
                          </a:rPr>
                          <m:t> </m:t>
                        </m:r>
                        <m:r>
                          <a:rPr lang="en-US" sz="2400" i="1">
                            <a:latin typeface="Cambria Math"/>
                          </a:rPr>
                          <m:t>𝑜𝑣𝑒𝑟</m:t>
                        </m:r>
                      </m:den>
                    </m:f>
                    <m:r>
                      <a:rPr lang="en-US" sz="2400" i="1">
                        <a:latin typeface="Cambria Math"/>
                      </a:rPr>
                      <m:t>=180,000 </m:t>
                    </m:r>
                    <m:r>
                      <a:rPr lang="en-US" sz="2400" i="1">
                        <a:latin typeface="Cambria Math"/>
                      </a:rPr>
                      <m:t>𝑐𝑛𝑡𝑠</m:t>
                    </m:r>
                    <m:r>
                      <a:rPr lang="en-US" sz="2400" i="1">
                        <a:latin typeface="Cambria Math"/>
                      </a:rPr>
                      <m:t>=180×</m:t>
                    </m:r>
                    <m:sSup>
                      <m:sSupPr>
                        <m:ctrlPr>
                          <a:rPr lang="en-US" sz="2400" i="1">
                            <a:latin typeface="Cambria Math" panose="02040503050406030204" pitchFamily="18" charset="0"/>
                          </a:rPr>
                        </m:ctrlPr>
                      </m:sSupPr>
                      <m:e>
                        <m:r>
                          <a:rPr lang="en-US" sz="2400" i="1">
                            <a:latin typeface="Cambria Math"/>
                          </a:rPr>
                          <m:t>10</m:t>
                        </m:r>
                      </m:e>
                      <m:sup>
                        <m:r>
                          <a:rPr lang="en-US" sz="2400" i="1">
                            <a:latin typeface="Cambria Math"/>
                          </a:rPr>
                          <m:t>3</m:t>
                        </m:r>
                      </m:sup>
                    </m:sSup>
                    <m:r>
                      <a:rPr lang="en-US" sz="2400" i="1">
                        <a:latin typeface="Cambria Math"/>
                      </a:rPr>
                      <m:t> </m:t>
                    </m:r>
                    <m:r>
                      <a:rPr lang="en-US" sz="2400" i="1">
                        <a:latin typeface="Cambria Math"/>
                      </a:rPr>
                      <m:t>𝑐𝑛𝑡𝑠</m:t>
                    </m:r>
                  </m:oMath>
                </a14:m>
                <a:r>
                  <a:rPr lang="en-US" sz="2400" dirty="0"/>
                  <a:t> </a:t>
                </a:r>
                <a:endParaRPr lang="en-US" sz="2800" dirty="0"/>
              </a:p>
              <a:p>
                <a:pPr marL="0" lvl="0" indent="0">
                  <a:spcBef>
                    <a:spcPts val="0"/>
                  </a:spcBef>
                  <a:spcAft>
                    <a:spcPts val="1000"/>
                  </a:spcAft>
                  <a:buNone/>
                  <a:tabLst>
                    <a:tab pos="285750" algn="l"/>
                  </a:tabLst>
                </a:pPr>
                <a:endParaRPr lang="en-US" sz="2800" dirty="0" smtClean="0">
                  <a:latin typeface="Calibri"/>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8338" y="1584433"/>
                <a:ext cx="8509911" cy="4666595"/>
              </a:xfrm>
              <a:blipFill rotWithShape="0">
                <a:blip r:embed="rId2"/>
                <a:stretch>
                  <a:fillRect l="-1074" t="-1569" r="-645"/>
                </a:stretch>
              </a:blipFill>
            </p:spPr>
            <p:txBody>
              <a:bodyPr/>
              <a:lstStyle/>
              <a:p>
                <a:r>
                  <a:rPr lang="en-US">
                    <a:noFill/>
                  </a:rPr>
                  <a:t> </a:t>
                </a:r>
              </a:p>
            </p:txBody>
          </p:sp>
        </mc:Fallback>
      </mc:AlternateContent>
    </p:spTree>
    <p:extLst>
      <p:ext uri="{BB962C8B-B14F-4D97-AF65-F5344CB8AC3E}">
        <p14:creationId xmlns:p14="http://schemas.microsoft.com/office/powerpoint/2010/main" val="918594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title"/>
          </p:nvPr>
        </p:nvSpPr>
        <p:spPr/>
        <p:txBody>
          <a:bodyPr/>
          <a:lstStyle/>
          <a:p>
            <a:r>
              <a:rPr lang="en-US" dirty="0" smtClean="0"/>
              <a:t>BACKUPS</a:t>
            </a:r>
            <a:endParaRPr lang="en-US" dirty="0"/>
          </a:p>
        </p:txBody>
      </p:sp>
    </p:spTree>
    <p:extLst>
      <p:ext uri="{BB962C8B-B14F-4D97-AF65-F5344CB8AC3E}">
        <p14:creationId xmlns:p14="http://schemas.microsoft.com/office/powerpoint/2010/main" val="300363203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  (</a:t>
            </a:r>
            <a:r>
              <a:rPr lang="en-US" sz="2800" b="1" dirty="0" smtClean="0"/>
              <a:t>p 355 User’s Guide</a:t>
            </a:r>
            <a:r>
              <a:rPr lang="en-US" b="1" dirty="0" smtClean="0"/>
              <a:t>)</a:t>
            </a:r>
            <a:endParaRPr lang="en-US" b="1" dirty="0"/>
          </a:p>
        </p:txBody>
      </p:sp>
      <p:sp>
        <p:nvSpPr>
          <p:cNvPr id="3" name="Content Placeholder 2"/>
          <p:cNvSpPr>
            <a:spLocks noGrp="1"/>
          </p:cNvSpPr>
          <p:nvPr>
            <p:ph idx="1"/>
          </p:nvPr>
        </p:nvSpPr>
        <p:spPr>
          <a:xfrm>
            <a:off x="348339" y="1560785"/>
            <a:ext cx="8083562" cy="4800601"/>
          </a:xfrm>
        </p:spPr>
        <p:txBody>
          <a:bodyPr/>
          <a:lstStyle/>
          <a:p>
            <a:pPr marL="0" indent="0">
              <a:buNone/>
            </a:pPr>
            <a:r>
              <a:rPr lang="en-US" sz="2400" dirty="0" smtClean="0"/>
              <a:t>0. Heart of the Timer:   TAR</a:t>
            </a:r>
          </a:p>
          <a:p>
            <a:pPr lvl="1"/>
            <a:r>
              <a:rPr lang="en-US" sz="2000" dirty="0" smtClean="0">
                <a:solidFill>
                  <a:schemeClr val="accent2"/>
                </a:solidFill>
              </a:rPr>
              <a:t>16-bit Timer.   How many clock ticks (</a:t>
            </a:r>
            <a:r>
              <a:rPr lang="en-US" sz="2000" dirty="0" err="1" smtClean="0">
                <a:solidFill>
                  <a:schemeClr val="accent2"/>
                </a:solidFill>
              </a:rPr>
              <a:t>cnts</a:t>
            </a:r>
            <a:r>
              <a:rPr lang="en-US" sz="2000" dirty="0" smtClean="0">
                <a:solidFill>
                  <a:schemeClr val="accent2"/>
                </a:solidFill>
              </a:rPr>
              <a:t>) till it rolls over?</a:t>
            </a:r>
          </a:p>
          <a:p>
            <a:pPr lvl="1"/>
            <a:endParaRPr lang="en-US" sz="2000" dirty="0">
              <a:solidFill>
                <a:schemeClr val="accent2"/>
              </a:solidFill>
            </a:endParaRPr>
          </a:p>
          <a:p>
            <a:pPr lvl="1"/>
            <a:r>
              <a:rPr lang="en-US" sz="2000" dirty="0">
                <a:solidFill>
                  <a:schemeClr val="accent2"/>
                </a:solidFill>
              </a:rPr>
              <a:t>How do you read the Time in the TAR timer</a:t>
            </a:r>
            <a:r>
              <a:rPr lang="en-US" sz="2000" dirty="0" smtClean="0">
                <a:solidFill>
                  <a:schemeClr val="accent2"/>
                </a:solidFill>
              </a:rPr>
              <a:t>?</a:t>
            </a:r>
          </a:p>
          <a:p>
            <a:pPr lvl="1"/>
            <a:endParaRPr lang="en-US" sz="2000" dirty="0" smtClean="0">
              <a:solidFill>
                <a:schemeClr val="accent2"/>
              </a:solidFill>
            </a:endParaRPr>
          </a:p>
          <a:p>
            <a:pPr lvl="1"/>
            <a:r>
              <a:rPr lang="en-US" sz="2000" dirty="0" smtClean="0">
                <a:solidFill>
                  <a:schemeClr val="accent2"/>
                </a:solidFill>
              </a:rPr>
              <a:t>Rising or Falling Edge?</a:t>
            </a:r>
          </a:p>
          <a:p>
            <a:pPr lvl="1"/>
            <a:endParaRPr lang="en-US" sz="2000" dirty="0" smtClean="0">
              <a:solidFill>
                <a:schemeClr val="accent2"/>
              </a:solidFill>
            </a:endParaRPr>
          </a:p>
          <a:p>
            <a:pPr lvl="1"/>
            <a:r>
              <a:rPr lang="en-US" sz="2000" dirty="0" smtClean="0">
                <a:solidFill>
                  <a:schemeClr val="accent2"/>
                </a:solidFill>
              </a:rPr>
              <a:t>Clear?   TACLR?</a:t>
            </a:r>
          </a:p>
          <a:p>
            <a:pPr lvl="1"/>
            <a:endParaRPr lang="en-US" sz="2000" dirty="0" smtClean="0">
              <a:solidFill>
                <a:schemeClr val="accent2"/>
              </a:solidFill>
            </a:endParaRPr>
          </a:p>
          <a:p>
            <a:pPr lvl="1"/>
            <a:r>
              <a:rPr lang="en-US" sz="2000" dirty="0" smtClean="0">
                <a:solidFill>
                  <a:schemeClr val="accent2"/>
                </a:solidFill>
              </a:rPr>
              <a:t>RC?       TAIFG?</a:t>
            </a:r>
          </a:p>
          <a:p>
            <a:pPr lvl="1"/>
            <a:endParaRPr lang="en-US" sz="2000" dirty="0">
              <a:solidFill>
                <a:schemeClr val="accent2"/>
              </a:solidFill>
            </a:endParaRPr>
          </a:p>
          <a:p>
            <a:pPr lvl="1"/>
            <a:r>
              <a:rPr lang="en-US" sz="2000" dirty="0" smtClean="0">
                <a:solidFill>
                  <a:schemeClr val="accent2"/>
                </a:solidFill>
              </a:rPr>
              <a:t>Where can you find these bits?</a:t>
            </a:r>
          </a:p>
          <a:p>
            <a:pPr lvl="1"/>
            <a:endParaRPr lang="en-US" sz="1600" dirty="0" smtClean="0">
              <a:solidFill>
                <a:schemeClr val="accent2"/>
              </a:solidFill>
            </a:endParaRPr>
          </a:p>
        </p:txBody>
      </p:sp>
    </p:spTree>
    <p:extLst>
      <p:ext uri="{BB962C8B-B14F-4D97-AF65-F5344CB8AC3E}">
        <p14:creationId xmlns:p14="http://schemas.microsoft.com/office/powerpoint/2010/main" val="104547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  (</a:t>
            </a:r>
            <a:r>
              <a:rPr lang="en-US" sz="2800" b="1" dirty="0" smtClean="0"/>
              <a:t>p 370 User’s Guide, BB p 52</a:t>
            </a:r>
            <a:r>
              <a:rPr lang="en-US" b="1" dirty="0" smtClean="0"/>
              <a:t>)</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661988"/>
            <a:ext cx="7314290" cy="597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1185863" y="661988"/>
            <a:ext cx="3319462" cy="28098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7" name="Rectangle 6"/>
          <p:cNvSpPr/>
          <p:nvPr/>
        </p:nvSpPr>
        <p:spPr bwMode="auto">
          <a:xfrm>
            <a:off x="7405688" y="1662113"/>
            <a:ext cx="1004887" cy="50958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8" name="Rectangle 7"/>
          <p:cNvSpPr/>
          <p:nvPr/>
        </p:nvSpPr>
        <p:spPr bwMode="auto">
          <a:xfrm>
            <a:off x="5643563" y="1647826"/>
            <a:ext cx="1004887" cy="50958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9" name="Rectangle 8"/>
          <p:cNvSpPr/>
          <p:nvPr/>
        </p:nvSpPr>
        <p:spPr bwMode="auto">
          <a:xfrm>
            <a:off x="1247775" y="5972176"/>
            <a:ext cx="3195637" cy="66198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10" name="Rectangle 9"/>
          <p:cNvSpPr/>
          <p:nvPr/>
        </p:nvSpPr>
        <p:spPr bwMode="auto">
          <a:xfrm>
            <a:off x="1309688" y="5133976"/>
            <a:ext cx="6757987" cy="330993"/>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Tree>
    <p:extLst>
      <p:ext uri="{BB962C8B-B14F-4D97-AF65-F5344CB8AC3E}">
        <p14:creationId xmlns:p14="http://schemas.microsoft.com/office/powerpoint/2010/main" val="380899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 Block Diagram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6" y="639325"/>
            <a:ext cx="6134068" cy="621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bwMode="auto">
          <a:xfrm>
            <a:off x="1857375" y="764377"/>
            <a:ext cx="1323975" cy="43338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en-US" sz="3600" b="1" dirty="0" smtClean="0">
                <a:solidFill>
                  <a:srgbClr val="FF0000"/>
                </a:solidFill>
              </a:rPr>
              <a:t>1</a:t>
            </a:r>
            <a:endParaRPr lang="en-US" sz="3600" b="1" dirty="0">
              <a:solidFill>
                <a:srgbClr val="FF0000"/>
              </a:solidFill>
            </a:endParaRPr>
          </a:p>
        </p:txBody>
      </p:sp>
      <p:sp>
        <p:nvSpPr>
          <p:cNvPr id="25" name="TextBox 24"/>
          <p:cNvSpPr txBox="1"/>
          <p:nvPr/>
        </p:nvSpPr>
        <p:spPr>
          <a:xfrm>
            <a:off x="6410294" y="6069390"/>
            <a:ext cx="2733674" cy="369332"/>
          </a:xfrm>
          <a:prstGeom prst="rect">
            <a:avLst/>
          </a:prstGeom>
          <a:solidFill>
            <a:schemeClr val="bg1"/>
          </a:solidFill>
        </p:spPr>
        <p:txBody>
          <a:bodyPr wrap="square" rtlCol="0">
            <a:spAutoFit/>
          </a:bodyPr>
          <a:lstStyle/>
          <a:p>
            <a:r>
              <a:rPr lang="en-US" sz="1800" dirty="0" smtClean="0"/>
              <a:t>Family User Guide pp 357</a:t>
            </a:r>
          </a:p>
        </p:txBody>
      </p:sp>
    </p:spTree>
    <p:extLst>
      <p:ext uri="{BB962C8B-B14F-4D97-AF65-F5344CB8AC3E}">
        <p14:creationId xmlns:p14="http://schemas.microsoft.com/office/powerpoint/2010/main" val="39895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a:t>
            </a:r>
            <a:endParaRPr lang="en-US"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156"/>
          <a:stretch/>
        </p:blipFill>
        <p:spPr bwMode="auto">
          <a:xfrm>
            <a:off x="767969" y="1691185"/>
            <a:ext cx="7314290" cy="268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767969" y="1691184"/>
            <a:ext cx="3319462" cy="28098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7" name="Rectangle 6"/>
          <p:cNvSpPr/>
          <p:nvPr/>
        </p:nvSpPr>
        <p:spPr bwMode="auto">
          <a:xfrm>
            <a:off x="6092444" y="2043038"/>
            <a:ext cx="1989815" cy="60721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9" name="Rectangle 8"/>
          <p:cNvSpPr/>
          <p:nvPr/>
        </p:nvSpPr>
        <p:spPr bwMode="auto">
          <a:xfrm>
            <a:off x="891794" y="3391397"/>
            <a:ext cx="6857545" cy="95488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sym typeface="Wingdings" pitchFamily="2" charset="2"/>
            </a:endParaRPr>
          </a:p>
        </p:txBody>
      </p:sp>
      <p:sp>
        <p:nvSpPr>
          <p:cNvPr id="3" name="Content Placeholder 2"/>
          <p:cNvSpPr>
            <a:spLocks noGrp="1"/>
          </p:cNvSpPr>
          <p:nvPr>
            <p:ph idx="1"/>
          </p:nvPr>
        </p:nvSpPr>
        <p:spPr>
          <a:xfrm>
            <a:off x="299727" y="4955384"/>
            <a:ext cx="8414662" cy="1371646"/>
          </a:xfrm>
          <a:solidFill>
            <a:schemeClr val="bg1"/>
          </a:solidFill>
        </p:spPr>
        <p:txBody>
          <a:bodyPr/>
          <a:lstStyle/>
          <a:p>
            <a:pPr marL="0" indent="0">
              <a:buNone/>
            </a:pPr>
            <a:r>
              <a:rPr lang="en-US" sz="2400" dirty="0" smtClean="0"/>
              <a:t>1. </a:t>
            </a:r>
            <a:r>
              <a:rPr lang="en-US" sz="2400" dirty="0" err="1" smtClean="0"/>
              <a:t>TASSELx</a:t>
            </a:r>
            <a:endParaRPr lang="en-US" sz="2400" dirty="0" smtClean="0"/>
          </a:p>
          <a:p>
            <a:pPr lvl="1"/>
            <a:r>
              <a:rPr lang="en-US" sz="1600" dirty="0" smtClean="0">
                <a:solidFill>
                  <a:schemeClr val="accent2"/>
                </a:solidFill>
              </a:rPr>
              <a:t>Selects one of 4 possible clocks to drive the timer</a:t>
            </a:r>
          </a:p>
          <a:p>
            <a:pPr lvl="1"/>
            <a:r>
              <a:rPr lang="en-US" sz="1600" b="1" dirty="0" smtClean="0">
                <a:solidFill>
                  <a:schemeClr val="accent2"/>
                </a:solidFill>
                <a:latin typeface="Courier New" pitchFamily="49" charset="0"/>
                <a:cs typeface="Courier New" pitchFamily="49" charset="0"/>
              </a:rPr>
              <a:t>TASSEL_2   </a:t>
            </a:r>
            <a:r>
              <a:rPr lang="en-US" sz="1600" b="1" dirty="0" smtClean="0">
                <a:solidFill>
                  <a:srgbClr val="00B050"/>
                </a:solidFill>
                <a:latin typeface="Courier New" pitchFamily="49" charset="0"/>
                <a:cs typeface="Courier New" pitchFamily="49" charset="0"/>
              </a:rPr>
              <a:t>// 2 means “10” mux select, or select SMCLK,</a:t>
            </a:r>
          </a:p>
          <a:p>
            <a:pPr lvl="1"/>
            <a:r>
              <a:rPr lang="en-US" sz="1600" b="1" dirty="0">
                <a:solidFill>
                  <a:srgbClr val="00B05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     // actually the binary number 0000 00</a:t>
            </a:r>
            <a:r>
              <a:rPr lang="en-US" sz="1600" b="1" u="sng" dirty="0" smtClean="0">
                <a:solidFill>
                  <a:srgbClr val="00B050"/>
                </a:solidFill>
                <a:latin typeface="Courier New" pitchFamily="49" charset="0"/>
                <a:cs typeface="Courier New" pitchFamily="49" charset="0"/>
              </a:rPr>
              <a:t>10</a:t>
            </a:r>
            <a:r>
              <a:rPr lang="en-US" sz="1600" b="1" dirty="0" smtClean="0">
                <a:solidFill>
                  <a:srgbClr val="00B050"/>
                </a:solidFill>
                <a:latin typeface="Courier New" pitchFamily="49" charset="0"/>
                <a:cs typeface="Courier New" pitchFamily="49" charset="0"/>
              </a:rPr>
              <a:t> 0000 0000</a:t>
            </a:r>
            <a:endParaRPr lang="en-US" sz="1600" dirty="0" smtClean="0">
              <a:solidFill>
                <a:srgbClr val="00B050"/>
              </a:solidFill>
            </a:endParaRPr>
          </a:p>
          <a:p>
            <a:pPr lvl="1"/>
            <a:endParaRPr lang="en-US" sz="1600" dirty="0" smtClean="0">
              <a:solidFill>
                <a:schemeClr val="accent2"/>
              </a:solidFill>
            </a:endParaRPr>
          </a:p>
          <a:p>
            <a:pPr lvl="1"/>
            <a:endParaRPr lang="en-US" sz="1600" dirty="0" smtClean="0">
              <a:solidFill>
                <a:schemeClr val="accent2"/>
              </a:solidFill>
            </a:endParaRPr>
          </a:p>
        </p:txBody>
      </p:sp>
    </p:spTree>
    <p:extLst>
      <p:ext uri="{BB962C8B-B14F-4D97-AF65-F5344CB8AC3E}">
        <p14:creationId xmlns:p14="http://schemas.microsoft.com/office/powerpoint/2010/main" val="3741722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Timer Block Diagram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6" y="639325"/>
            <a:ext cx="6134068" cy="621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2924174" y="885824"/>
            <a:ext cx="847725" cy="81915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endParaRPr lang="en-US" sz="3600" b="1" dirty="0" smtClean="0">
              <a:solidFill>
                <a:srgbClr val="FF0000"/>
              </a:solidFill>
            </a:endParaRPr>
          </a:p>
          <a:p>
            <a:pPr algn="r"/>
            <a:r>
              <a:rPr lang="en-US" sz="2800" b="1" dirty="0" smtClean="0">
                <a:solidFill>
                  <a:srgbClr val="FF0000"/>
                </a:solidFill>
              </a:rPr>
              <a:t/>
            </a:r>
            <a:br>
              <a:rPr lang="en-US" sz="2800" b="1" dirty="0" smtClean="0">
                <a:solidFill>
                  <a:srgbClr val="FF0000"/>
                </a:solidFill>
              </a:rPr>
            </a:br>
            <a:r>
              <a:rPr lang="en-US" sz="3600" b="1" dirty="0" smtClean="0">
                <a:solidFill>
                  <a:srgbClr val="FF0000"/>
                </a:solidFill>
              </a:rPr>
              <a:t>2</a:t>
            </a:r>
            <a:endParaRPr lang="en-US" sz="3600" b="1" dirty="0">
              <a:solidFill>
                <a:srgbClr val="FF0000"/>
              </a:solidFill>
            </a:endParaRPr>
          </a:p>
        </p:txBody>
      </p:sp>
      <p:grpSp>
        <p:nvGrpSpPr>
          <p:cNvPr id="15" name="Group 14"/>
          <p:cNvGrpSpPr/>
          <p:nvPr/>
        </p:nvGrpSpPr>
        <p:grpSpPr>
          <a:xfrm>
            <a:off x="2626518" y="1504950"/>
            <a:ext cx="728664" cy="918864"/>
            <a:chOff x="2626518" y="1504950"/>
            <a:chExt cx="728664" cy="918864"/>
          </a:xfrm>
        </p:grpSpPr>
        <p:cxnSp>
          <p:nvCxnSpPr>
            <p:cNvPr id="11" name="Straight Arrow Connector 10"/>
            <p:cNvCxnSpPr>
              <a:stCxn id="14" idx="0"/>
            </p:cNvCxnSpPr>
            <p:nvPr/>
          </p:nvCxnSpPr>
          <p:spPr bwMode="auto">
            <a:xfrm flipV="1">
              <a:off x="2990850" y="1504950"/>
              <a:ext cx="0" cy="457199"/>
            </a:xfrm>
            <a:prstGeom prst="straightConnector1">
              <a:avLst/>
            </a:prstGeom>
            <a:noFill/>
            <a:ln w="25400" cap="flat" cmpd="sng" algn="ctr">
              <a:solidFill>
                <a:srgbClr val="FF0000"/>
              </a:solidFill>
              <a:prstDash val="solid"/>
              <a:round/>
              <a:headEnd type="none" w="med" len="med"/>
              <a:tailEnd type="triangle"/>
            </a:ln>
            <a:effectLst/>
          </p:spPr>
        </p:cxnSp>
        <p:sp>
          <p:nvSpPr>
            <p:cNvPr id="14" name="TextBox 13"/>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clks</a:t>
              </a:r>
              <a:endParaRPr lang="en-US" dirty="0">
                <a:solidFill>
                  <a:srgbClr val="FF0000"/>
                </a:solidFill>
              </a:endParaRPr>
            </a:p>
          </p:txBody>
        </p:sp>
      </p:grpSp>
      <p:grpSp>
        <p:nvGrpSpPr>
          <p:cNvPr id="21" name="Group 20"/>
          <p:cNvGrpSpPr/>
          <p:nvPr/>
        </p:nvGrpSpPr>
        <p:grpSpPr>
          <a:xfrm>
            <a:off x="3407568" y="1504950"/>
            <a:ext cx="728664" cy="918864"/>
            <a:chOff x="2626518" y="1504950"/>
            <a:chExt cx="728664" cy="918864"/>
          </a:xfrm>
        </p:grpSpPr>
        <p:cxnSp>
          <p:nvCxnSpPr>
            <p:cNvPr id="22" name="Straight Arrow Connector 21"/>
            <p:cNvCxnSpPr>
              <a:stCxn id="23" idx="0"/>
            </p:cNvCxnSpPr>
            <p:nvPr/>
          </p:nvCxnSpPr>
          <p:spPr bwMode="auto">
            <a:xfrm flipH="1" flipV="1">
              <a:off x="2990849" y="1504950"/>
              <a:ext cx="1" cy="457199"/>
            </a:xfrm>
            <a:prstGeom prst="straightConnector1">
              <a:avLst/>
            </a:prstGeom>
            <a:noFill/>
            <a:ln w="25400" cap="flat" cmpd="sng" algn="ctr">
              <a:solidFill>
                <a:srgbClr val="FF0000"/>
              </a:solidFill>
              <a:prstDash val="solid"/>
              <a:round/>
              <a:headEnd type="none" w="med" len="med"/>
              <a:tailEnd type="triangle"/>
            </a:ln>
            <a:effectLst/>
          </p:spPr>
        </p:cxnSp>
        <p:sp>
          <p:nvSpPr>
            <p:cNvPr id="23" name="TextBox 22"/>
            <p:cNvSpPr txBox="1"/>
            <p:nvPr/>
          </p:nvSpPr>
          <p:spPr>
            <a:xfrm>
              <a:off x="2626518" y="1962149"/>
              <a:ext cx="728664" cy="461665"/>
            </a:xfrm>
            <a:prstGeom prst="rect">
              <a:avLst/>
            </a:prstGeom>
            <a:noFill/>
          </p:spPr>
          <p:txBody>
            <a:bodyPr wrap="square" rtlCol="0">
              <a:spAutoFit/>
            </a:bodyPr>
            <a:lstStyle/>
            <a:p>
              <a:r>
                <a:rPr lang="en-US" dirty="0" err="1" smtClean="0">
                  <a:solidFill>
                    <a:srgbClr val="FF0000"/>
                  </a:solidFill>
                </a:rPr>
                <a:t>cnts</a:t>
              </a:r>
              <a:endParaRPr lang="en-US" dirty="0">
                <a:solidFill>
                  <a:srgbClr val="FF0000"/>
                </a:solidFill>
              </a:endParaRPr>
            </a:p>
          </p:txBody>
        </p:sp>
      </p:grpSp>
      <p:sp>
        <p:nvSpPr>
          <p:cNvPr id="25" name="TextBox 24"/>
          <p:cNvSpPr txBox="1"/>
          <p:nvPr/>
        </p:nvSpPr>
        <p:spPr>
          <a:xfrm>
            <a:off x="6410294" y="6069390"/>
            <a:ext cx="2733674" cy="369332"/>
          </a:xfrm>
          <a:prstGeom prst="rect">
            <a:avLst/>
          </a:prstGeom>
          <a:solidFill>
            <a:schemeClr val="bg1"/>
          </a:solidFill>
        </p:spPr>
        <p:txBody>
          <a:bodyPr wrap="square" rtlCol="0">
            <a:spAutoFit/>
          </a:bodyPr>
          <a:lstStyle/>
          <a:p>
            <a:r>
              <a:rPr lang="en-US" sz="1800" dirty="0" smtClean="0"/>
              <a:t>Family User Guide pp 357</a:t>
            </a:r>
          </a:p>
        </p:txBody>
      </p:sp>
    </p:spTree>
    <p:extLst>
      <p:ext uri="{BB962C8B-B14F-4D97-AF65-F5344CB8AC3E}">
        <p14:creationId xmlns:p14="http://schemas.microsoft.com/office/powerpoint/2010/main" val="19475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4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USAFA Standard">
  <a:themeElements>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USAFA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4_USAFA 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USAFA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USAFA 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USAFA 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USAFA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USAFA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USAFA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USAFA Standard 8">
        <a:dk1>
          <a:srgbClr val="0C2D83"/>
        </a:dk1>
        <a:lt1>
          <a:srgbClr val="FFFFFF"/>
        </a:lt1>
        <a:dk2>
          <a:srgbClr val="000000"/>
        </a:dk2>
        <a:lt2>
          <a:srgbClr val="808080"/>
        </a:lt2>
        <a:accent1>
          <a:srgbClr val="00CC99"/>
        </a:accent1>
        <a:accent2>
          <a:srgbClr val="3333CC"/>
        </a:accent2>
        <a:accent3>
          <a:srgbClr val="FFFFFF"/>
        </a:accent3>
        <a:accent4>
          <a:srgbClr val="09256F"/>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5816</TotalTime>
  <Words>3575</Words>
  <Application>Microsoft Office PowerPoint</Application>
  <PresentationFormat>On-screen Show (4:3)</PresentationFormat>
  <Paragraphs>430</Paragraphs>
  <Slides>44</Slides>
  <Notes>2</Notes>
  <HiddenSlides>2</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44</vt:i4>
      </vt:variant>
    </vt:vector>
  </HeadingPairs>
  <TitlesOfParts>
    <vt:vector size="57" baseType="lpstr">
      <vt:lpstr>Arial</vt:lpstr>
      <vt:lpstr>Calibri</vt:lpstr>
      <vt:lpstr>Calibri Light</vt:lpstr>
      <vt:lpstr>Cambria Math</vt:lpstr>
      <vt:lpstr>Consolas</vt:lpstr>
      <vt:lpstr>Courier New</vt:lpstr>
      <vt:lpstr>Helvetica</vt:lpstr>
      <vt:lpstr>Times New Roman</vt:lpstr>
      <vt:lpstr>Trebuchet MS</vt:lpstr>
      <vt:lpstr>Wingdings</vt:lpstr>
      <vt:lpstr>4_USAFA Standard</vt:lpstr>
      <vt:lpstr>5_USAFA Standard</vt:lpstr>
      <vt:lpstr>Custom Design</vt:lpstr>
      <vt:lpstr>PowerPoint Presentation</vt:lpstr>
      <vt:lpstr>MSP430G2553 Block Diagram</vt:lpstr>
      <vt:lpstr>Overview</vt:lpstr>
      <vt:lpstr>Timer Block Diagram</vt:lpstr>
      <vt:lpstr>Timer  (p 355 User’s Guide)</vt:lpstr>
      <vt:lpstr>Timer  (p 370 User’s Guide, BB p 52)</vt:lpstr>
      <vt:lpstr>Timer Block Diagram</vt:lpstr>
      <vt:lpstr>Timer</vt:lpstr>
      <vt:lpstr>Timer Block Diagram</vt:lpstr>
      <vt:lpstr>Timer  (p 370 User’s Guide)</vt:lpstr>
      <vt:lpstr>Timer Block Diagram</vt:lpstr>
      <vt:lpstr>Timer</vt:lpstr>
      <vt:lpstr>Timer</vt:lpstr>
      <vt:lpstr>Timer</vt:lpstr>
      <vt:lpstr>Timer</vt:lpstr>
      <vt:lpstr>MSP430G2553 Interrupt Vector Table</vt:lpstr>
      <vt:lpstr>Example Polling</vt:lpstr>
      <vt:lpstr>Example Polling</vt:lpstr>
      <vt:lpstr>Example Interrupts</vt:lpstr>
      <vt:lpstr>When Does the Timer Expire?</vt:lpstr>
      <vt:lpstr>Timer Block Diagram</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In-Class Worksheet</vt:lpstr>
      <vt:lpstr>BACKUPS</vt:lpstr>
    </vt:vector>
  </TitlesOfParts>
  <Company>usafa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Lt Col Mullins</dc:creator>
  <cp:lastModifiedBy>Walchko, Kevin J Maj USAF USAFA USAFA/DFEC</cp:lastModifiedBy>
  <cp:revision>366</cp:revision>
  <cp:lastPrinted>2018-05-21T20:23:10Z</cp:lastPrinted>
  <dcterms:created xsi:type="dcterms:W3CDTF">2001-06-27T14:08:57Z</dcterms:created>
  <dcterms:modified xsi:type="dcterms:W3CDTF">2018-10-25T17:50:38Z</dcterms:modified>
</cp:coreProperties>
</file>