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664" r:id="rId2"/>
    <p:sldMasterId id="2147483667" r:id="rId3"/>
  </p:sldMasterIdLst>
  <p:notesMasterIdLst>
    <p:notesMasterId r:id="rId58"/>
  </p:notesMasterIdLst>
  <p:handoutMasterIdLst>
    <p:handoutMasterId r:id="rId59"/>
  </p:handoutMasterIdLst>
  <p:sldIdLst>
    <p:sldId id="352" r:id="rId4"/>
    <p:sldId id="354" r:id="rId5"/>
    <p:sldId id="355" r:id="rId6"/>
    <p:sldId id="356" r:id="rId7"/>
    <p:sldId id="380" r:id="rId8"/>
    <p:sldId id="387" r:id="rId9"/>
    <p:sldId id="388" r:id="rId10"/>
    <p:sldId id="389" r:id="rId11"/>
    <p:sldId id="391" r:id="rId12"/>
    <p:sldId id="378" r:id="rId13"/>
    <p:sldId id="357" r:id="rId14"/>
    <p:sldId id="358" r:id="rId15"/>
    <p:sldId id="359" r:id="rId16"/>
    <p:sldId id="360" r:id="rId17"/>
    <p:sldId id="361" r:id="rId18"/>
    <p:sldId id="362" r:id="rId19"/>
    <p:sldId id="363" r:id="rId20"/>
    <p:sldId id="364" r:id="rId21"/>
    <p:sldId id="365" r:id="rId22"/>
    <p:sldId id="366" r:id="rId23"/>
    <p:sldId id="367" r:id="rId24"/>
    <p:sldId id="368" r:id="rId25"/>
    <p:sldId id="369" r:id="rId26"/>
    <p:sldId id="370" r:id="rId27"/>
    <p:sldId id="371" r:id="rId28"/>
    <p:sldId id="372" r:id="rId29"/>
    <p:sldId id="373" r:id="rId30"/>
    <p:sldId id="374" r:id="rId31"/>
    <p:sldId id="379" r:id="rId32"/>
    <p:sldId id="390" r:id="rId33"/>
    <p:sldId id="405" r:id="rId34"/>
    <p:sldId id="381" r:id="rId35"/>
    <p:sldId id="399" r:id="rId36"/>
    <p:sldId id="382" r:id="rId37"/>
    <p:sldId id="383" r:id="rId38"/>
    <p:sldId id="408" r:id="rId39"/>
    <p:sldId id="384" r:id="rId40"/>
    <p:sldId id="385" r:id="rId41"/>
    <p:sldId id="386" r:id="rId42"/>
    <p:sldId id="402" r:id="rId43"/>
    <p:sldId id="396" r:id="rId44"/>
    <p:sldId id="403" r:id="rId45"/>
    <p:sldId id="400" r:id="rId46"/>
    <p:sldId id="404" r:id="rId47"/>
    <p:sldId id="376" r:id="rId48"/>
    <p:sldId id="395" r:id="rId49"/>
    <p:sldId id="407" r:id="rId50"/>
    <p:sldId id="392" r:id="rId51"/>
    <p:sldId id="397" r:id="rId52"/>
    <p:sldId id="398" r:id="rId53"/>
    <p:sldId id="406" r:id="rId54"/>
    <p:sldId id="393" r:id="rId55"/>
    <p:sldId id="394" r:id="rId56"/>
    <p:sldId id="353" r:id="rId57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  <a:sym typeface="Wingdings" pitchFamily="2" charset="2"/>
      </a:defRPr>
    </a:lvl1pPr>
    <a:lvl2pPr marL="4572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  <a:sym typeface="Wingdings" pitchFamily="2" charset="2"/>
      </a:defRPr>
    </a:lvl2pPr>
    <a:lvl3pPr marL="9144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  <a:sym typeface="Wingdings" pitchFamily="2" charset="2"/>
      </a:defRPr>
    </a:lvl3pPr>
    <a:lvl4pPr marL="13716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  <a:sym typeface="Wingdings" pitchFamily="2" charset="2"/>
      </a:defRPr>
    </a:lvl4pPr>
    <a:lvl5pPr marL="18288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  <a:sym typeface="Wingdings" pitchFamily="2" charset="2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  <a:sym typeface="Wingdings" pitchFamily="2" charset="2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  <a:sym typeface="Wingdings" pitchFamily="2" charset="2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  <a:sym typeface="Wingdings" pitchFamily="2" charset="2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  <a:sym typeface="Wingdings" pitchFamily="2" charset="2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33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24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35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45" tIns="46623" rIns="93245" bIns="46623" numCol="1" anchor="t" anchorCtr="0" compatLnSpc="1">
            <a:prstTxWarp prst="textNoShape">
              <a:avLst/>
            </a:prstTxWarp>
          </a:bodyPr>
          <a:lstStyle>
            <a:lvl1pPr defTabSz="932415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772" y="0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45" tIns="46623" rIns="93245" bIns="46623" numCol="1" anchor="t" anchorCtr="0" compatLnSpc="1">
            <a:prstTxWarp prst="textNoShape">
              <a:avLst/>
            </a:prstTxWarp>
          </a:bodyPr>
          <a:lstStyle>
            <a:lvl1pPr algn="r" defTabSz="932415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32216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45" tIns="46623" rIns="93245" bIns="46623" numCol="1" anchor="b" anchorCtr="0" compatLnSpc="1">
            <a:prstTxWarp prst="textNoShape">
              <a:avLst/>
            </a:prstTxWarp>
          </a:bodyPr>
          <a:lstStyle>
            <a:lvl1pPr defTabSz="932415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772" y="8832216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45" tIns="46623" rIns="93245" bIns="46623" numCol="1" anchor="b" anchorCtr="0" compatLnSpc="1">
            <a:prstTxWarp prst="textNoShape">
              <a:avLst/>
            </a:prstTxWarp>
          </a:bodyPr>
          <a:lstStyle>
            <a:lvl1pPr algn="r" defTabSz="932415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fld id="{0FCD54C7-7181-400D-9449-EBC4D4A203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0536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45" tIns="46623" rIns="93245" bIns="46623" numCol="1" anchor="t" anchorCtr="0" compatLnSpc="1">
            <a:prstTxWarp prst="textNoShape">
              <a:avLst/>
            </a:prstTxWarp>
          </a:bodyPr>
          <a:lstStyle>
            <a:lvl1pPr defTabSz="932415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772" y="0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45" tIns="46623" rIns="93245" bIns="46623" numCol="1" anchor="t" anchorCtr="0" compatLnSpc="1">
            <a:prstTxWarp prst="textNoShape">
              <a:avLst/>
            </a:prstTxWarp>
          </a:bodyPr>
          <a:lstStyle>
            <a:lvl1pPr algn="r" defTabSz="932415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93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144" y="4416109"/>
            <a:ext cx="5140112" cy="4182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45" tIns="46623" rIns="93245" bIns="466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32216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45" tIns="46623" rIns="93245" bIns="46623" numCol="1" anchor="b" anchorCtr="0" compatLnSpc="1">
            <a:prstTxWarp prst="textNoShape">
              <a:avLst/>
            </a:prstTxWarp>
          </a:bodyPr>
          <a:lstStyle>
            <a:lvl1pPr defTabSz="932415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772" y="8832216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45" tIns="46623" rIns="93245" bIns="46623" numCol="1" anchor="b" anchorCtr="0" compatLnSpc="1">
            <a:prstTxWarp prst="textNoShape">
              <a:avLst/>
            </a:prstTxWarp>
          </a:bodyPr>
          <a:lstStyle>
            <a:lvl1pPr algn="r" defTabSz="932415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fld id="{B521704A-D1DF-485C-B173-B5BBD5DDB5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3557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5760" y="1463040"/>
            <a:ext cx="8412480" cy="4937760"/>
          </a:xfrm>
        </p:spPr>
        <p:txBody>
          <a:bodyPr/>
          <a:lstStyle>
            <a:lvl1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C2D83"/>
              </a:buClr>
              <a:buSzPct val="80000"/>
              <a:buFont typeface="Wingdings" pitchFamily="2" charset="2"/>
              <a:buChar char="n"/>
              <a:tabLst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688975" marR="0" indent="-2825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C2D83"/>
              </a:buClr>
              <a:buSzPct val="80000"/>
              <a:buFont typeface="Wingdings" pitchFamily="2" charset="2"/>
              <a:buChar char="n"/>
              <a:tabLst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027113" marR="0" indent="-22383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C2D83"/>
              </a:buClr>
              <a:buSzPct val="80000"/>
              <a:buFont typeface="Wingdings" pitchFamily="2" charset="2"/>
              <a:buChar char="n"/>
              <a:tabLst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tabLst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C2D83"/>
              </a:buClr>
              <a:buSzPct val="80000"/>
              <a:buFont typeface="Wingdings" pitchFamily="2" charset="2"/>
              <a:buChar char="n"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Click to edit Master text styles</a:t>
            </a:r>
          </a:p>
          <a:p>
            <a:pPr marL="688975" marR="0" lvl="1" indent="-2825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C2D83"/>
              </a:buClr>
              <a:buSzPct val="80000"/>
              <a:buFont typeface="Wingdings" pitchFamily="2" charset="2"/>
              <a:buChar char="n"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Second level</a:t>
            </a:r>
          </a:p>
          <a:p>
            <a:pPr marL="1027113" marR="0" lvl="2" indent="-22383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C2D83"/>
              </a:buClr>
              <a:buSzPct val="80000"/>
              <a:buFont typeface="Wingdings" pitchFamily="2" charset="2"/>
              <a:buChar char="n"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Third level</a:t>
            </a:r>
          </a:p>
          <a:p>
            <a:pPr marL="1600200" marR="0" lvl="3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Fourth level</a:t>
            </a:r>
          </a:p>
        </p:txBody>
      </p:sp>
      <p:sp>
        <p:nvSpPr>
          <p:cNvPr id="10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828800" y="182880"/>
            <a:ext cx="7040880" cy="1097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4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551333" y="6521450"/>
            <a:ext cx="592667" cy="33655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D7580031-58D8-4E1D-BF97-18519902E6F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96980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513E8-165F-4932-9E2D-FD497CB9A4FD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52FCF-D44D-4D06-AC89-29A3B60A1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479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513E8-165F-4932-9E2D-FD497CB9A4FD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52FCF-D44D-4D06-AC89-29A3B60A1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2863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513E8-165F-4932-9E2D-FD497CB9A4FD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52FCF-D44D-4D06-AC89-29A3B60A1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7236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513E8-165F-4932-9E2D-FD497CB9A4FD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52FCF-D44D-4D06-AC89-29A3B60A1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0214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513E8-165F-4932-9E2D-FD497CB9A4FD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52FCF-D44D-4D06-AC89-29A3B60A1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1959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513E8-165F-4932-9E2D-FD497CB9A4FD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52FCF-D44D-4D06-AC89-29A3B60A1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405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5760" y="1463040"/>
            <a:ext cx="8412480" cy="4937760"/>
          </a:xfrm>
        </p:spPr>
        <p:txBody>
          <a:bodyPr/>
          <a:lstStyle>
            <a:lvl1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C2D83"/>
              </a:buClr>
              <a:buSzPct val="80000"/>
              <a:buFont typeface="Wingdings" pitchFamily="2" charset="2"/>
              <a:buChar char="n"/>
              <a:tabLst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688975" marR="0" indent="-2825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C2D83"/>
              </a:buClr>
              <a:buSzPct val="80000"/>
              <a:buFont typeface="Wingdings" pitchFamily="2" charset="2"/>
              <a:buChar char="n"/>
              <a:tabLst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027113" marR="0" indent="-22383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C2D83"/>
              </a:buClr>
              <a:buSzPct val="80000"/>
              <a:buFont typeface="Wingdings" pitchFamily="2" charset="2"/>
              <a:buChar char="n"/>
              <a:tabLst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tabLst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C2D83"/>
              </a:buClr>
              <a:buSzPct val="80000"/>
              <a:buFont typeface="Wingdings" pitchFamily="2" charset="2"/>
              <a:buChar char="n"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Click to edit Master text styles</a:t>
            </a:r>
          </a:p>
          <a:p>
            <a:pPr marL="688975" marR="0" lvl="1" indent="-2825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C2D83"/>
              </a:buClr>
              <a:buSzPct val="80000"/>
              <a:buFont typeface="Wingdings" pitchFamily="2" charset="2"/>
              <a:buChar char="n"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Second level</a:t>
            </a:r>
          </a:p>
          <a:p>
            <a:pPr marL="1027113" marR="0" lvl="2" indent="-22383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C2D83"/>
              </a:buClr>
              <a:buSzPct val="80000"/>
              <a:buFont typeface="Wingdings" pitchFamily="2" charset="2"/>
              <a:buChar char="n"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Third level</a:t>
            </a:r>
          </a:p>
          <a:p>
            <a:pPr marL="1600200" marR="0" lvl="3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Fourth level</a:t>
            </a:r>
          </a:p>
        </p:txBody>
      </p:sp>
      <p:sp>
        <p:nvSpPr>
          <p:cNvPr id="10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828800" y="182880"/>
            <a:ext cx="7040880" cy="1097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4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551333" y="6521450"/>
            <a:ext cx="592667" cy="33655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D7580031-58D8-4E1D-BF97-18519902E6F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37047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569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834513E8-165F-4932-9E2D-FD497CB9A4FD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52FCF-D44D-4D06-AC89-29A3B60A1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715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513E8-165F-4932-9E2D-FD497CB9A4FD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52FCF-D44D-4D06-AC89-29A3B60A1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666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513E8-165F-4932-9E2D-FD497CB9A4FD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52FCF-D44D-4D06-AC89-29A3B60A1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822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513E8-165F-4932-9E2D-FD497CB9A4FD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52FCF-D44D-4D06-AC89-29A3B60A1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175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513E8-165F-4932-9E2D-FD497CB9A4FD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52FCF-D44D-4D06-AC89-29A3B60A1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744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513E8-165F-4932-9E2D-FD497CB9A4FD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52FCF-D44D-4D06-AC89-29A3B60A1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082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5760" y="1463040"/>
            <a:ext cx="8412480" cy="493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828800" y="182880"/>
            <a:ext cx="7040880" cy="1097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8121348" name="Line 4"/>
          <p:cNvSpPr>
            <a:spLocks noChangeShapeType="1"/>
          </p:cNvSpPr>
          <p:nvPr/>
        </p:nvSpPr>
        <p:spPr bwMode="auto">
          <a:xfrm>
            <a:off x="382588" y="6451600"/>
            <a:ext cx="8382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defRPr/>
            </a:pP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121349" name="Line 5"/>
          <p:cNvSpPr>
            <a:spLocks noChangeShapeType="1"/>
          </p:cNvSpPr>
          <p:nvPr/>
        </p:nvSpPr>
        <p:spPr bwMode="auto">
          <a:xfrm>
            <a:off x="384175" y="1416050"/>
            <a:ext cx="8382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defRPr/>
            </a:pP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121351" name="Text Box 7"/>
          <p:cNvSpPr txBox="1">
            <a:spLocks noChangeArrowheads="1"/>
          </p:cNvSpPr>
          <p:nvPr/>
        </p:nvSpPr>
        <p:spPr bwMode="auto">
          <a:xfrm>
            <a:off x="1296988" y="6521455"/>
            <a:ext cx="6553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1400" b="1" i="1" dirty="0">
                <a:solidFill>
                  <a:srgbClr val="FFFFFF">
                    <a:lumMod val="65000"/>
                  </a:srgbClr>
                </a:solidFill>
                <a:latin typeface="Trebuchet MS" panose="020B0603020202020204" pitchFamily="34" charset="0"/>
              </a:rPr>
              <a:t>I n t e g r i t y  -  S e r v i c e  -  E x c e l l e n c e</a:t>
            </a:r>
          </a:p>
        </p:txBody>
      </p:sp>
      <p:sp>
        <p:nvSpPr>
          <p:cNvPr id="8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551333" y="6521450"/>
            <a:ext cx="592667" cy="33655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spcBef>
                <a:spcPct val="0"/>
              </a:spcBef>
              <a:defRPr/>
            </a:pPr>
            <a:fld id="{D7580031-58D8-4E1D-BF97-18519902E6F9}" type="slidenum">
              <a:rPr lang="en-US" sz="1400" smtClean="0">
                <a:solidFill>
                  <a:srgbClr val="000000"/>
                </a:solidFill>
                <a:latin typeface="Arial" charset="0"/>
              </a:rPr>
              <a:pPr>
                <a:spcBef>
                  <a:spcPct val="0"/>
                </a:spcBef>
                <a:defRPr/>
              </a:pPr>
              <a:t>‹#›</a:t>
            </a:fld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2050" name="Picture 2" descr="C:\Users\Ashley.Murphy\Desktop\USAFA%20Logo%20v%203%20line%20CMYK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99" y="76200"/>
            <a:ext cx="1065031" cy="1213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5318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ransition spd="med"/>
  <p:timing>
    <p:tnLst>
      <p:par>
        <p:cTn id="1" dur="indefinite" restart="never" nodeType="tmRoot"/>
      </p:par>
    </p:tnLst>
  </p:timing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Trebuchet MS" panose="020B0603020202020204" pitchFamily="34" charset="0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9pPr>
    </p:titleStyle>
    <p:bodyStyle>
      <a:lvl1pPr marL="285750" indent="-285750" algn="l" rtl="0" eaLnBrk="0" fontAlgn="base" hangingPunct="0">
        <a:spcBef>
          <a:spcPct val="20000"/>
        </a:spcBef>
        <a:spcAft>
          <a:spcPct val="0"/>
        </a:spcAft>
        <a:buClr>
          <a:srgbClr val="0C2D83"/>
        </a:buClr>
        <a:buSzPct val="80000"/>
        <a:buFont typeface="Wingdings" pitchFamily="2" charset="2"/>
        <a:buChar char="n"/>
        <a:defRPr sz="2400" b="1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1pPr>
      <a:lvl2pPr marL="688975" indent="-282575" algn="l" rtl="0" eaLnBrk="0" fontAlgn="base" hangingPunct="0">
        <a:spcBef>
          <a:spcPct val="20000"/>
        </a:spcBef>
        <a:spcAft>
          <a:spcPct val="0"/>
        </a:spcAft>
        <a:buClr>
          <a:srgbClr val="0C2D83"/>
        </a:buClr>
        <a:buSzPct val="80000"/>
        <a:buFont typeface="Wingdings" pitchFamily="2" charset="2"/>
        <a:buChar char="n"/>
        <a:defRPr sz="2000" b="1">
          <a:solidFill>
            <a:schemeClr val="tx1"/>
          </a:solidFill>
          <a:latin typeface="Trebuchet MS" panose="020B0603020202020204" pitchFamily="34" charset="0"/>
        </a:defRPr>
      </a:lvl2pPr>
      <a:lvl3pPr marL="1027113" indent="-223838" algn="l" rtl="0" eaLnBrk="0" fontAlgn="base" hangingPunct="0">
        <a:spcBef>
          <a:spcPct val="20000"/>
        </a:spcBef>
        <a:spcAft>
          <a:spcPct val="0"/>
        </a:spcAft>
        <a:buClr>
          <a:srgbClr val="0C2D83"/>
        </a:buClr>
        <a:buSzPct val="80000"/>
        <a:buFont typeface="Wingdings" pitchFamily="2" charset="2"/>
        <a:buChar char="n"/>
        <a:defRPr sz="1800" b="1">
          <a:solidFill>
            <a:schemeClr val="tx1"/>
          </a:solidFill>
          <a:latin typeface="Trebuchet MS" panose="020B0603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1600" b="1">
          <a:solidFill>
            <a:schemeClr val="tx1"/>
          </a:solidFill>
          <a:latin typeface="Trebuchet MS" panose="020B0603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5760" y="1463040"/>
            <a:ext cx="8412480" cy="493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828800" y="182880"/>
            <a:ext cx="7040880" cy="1097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8121348" name="Line 4"/>
          <p:cNvSpPr>
            <a:spLocks noChangeShapeType="1"/>
          </p:cNvSpPr>
          <p:nvPr/>
        </p:nvSpPr>
        <p:spPr bwMode="auto">
          <a:xfrm>
            <a:off x="382588" y="6451600"/>
            <a:ext cx="8382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defRPr/>
            </a:pP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121349" name="Line 5"/>
          <p:cNvSpPr>
            <a:spLocks noChangeShapeType="1"/>
          </p:cNvSpPr>
          <p:nvPr/>
        </p:nvSpPr>
        <p:spPr bwMode="auto">
          <a:xfrm>
            <a:off x="384175" y="1416050"/>
            <a:ext cx="8382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defRPr/>
            </a:pP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121351" name="Text Box 7"/>
          <p:cNvSpPr txBox="1">
            <a:spLocks noChangeArrowheads="1"/>
          </p:cNvSpPr>
          <p:nvPr/>
        </p:nvSpPr>
        <p:spPr bwMode="auto">
          <a:xfrm>
            <a:off x="1296988" y="6521455"/>
            <a:ext cx="6553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1400" b="1" i="1" dirty="0">
                <a:solidFill>
                  <a:srgbClr val="FFFFFF">
                    <a:lumMod val="65000"/>
                  </a:srgbClr>
                </a:solidFill>
                <a:latin typeface="Trebuchet MS" panose="020B0603020202020204" pitchFamily="34" charset="0"/>
              </a:rPr>
              <a:t>I n t e g r i t y  -  S e r v i c e  -  E x c e l l e n c e</a:t>
            </a:r>
          </a:p>
        </p:txBody>
      </p:sp>
      <p:sp>
        <p:nvSpPr>
          <p:cNvPr id="8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551333" y="6521450"/>
            <a:ext cx="592667" cy="33655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spcBef>
                <a:spcPct val="0"/>
              </a:spcBef>
              <a:defRPr/>
            </a:pPr>
            <a:fld id="{D7580031-58D8-4E1D-BF97-18519902E6F9}" type="slidenum">
              <a:rPr lang="en-US" sz="1400" smtClean="0">
                <a:solidFill>
                  <a:srgbClr val="000000"/>
                </a:solidFill>
                <a:latin typeface="Arial" charset="0"/>
              </a:rPr>
              <a:pPr>
                <a:spcBef>
                  <a:spcPct val="0"/>
                </a:spcBef>
                <a:defRPr/>
              </a:pPr>
              <a:t>‹#›</a:t>
            </a:fld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2050" name="Picture 2" descr="C:\Users\Ashley.Murphy\Desktop\USAFA%20Logo%20v%203%20line%20CMYK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99" y="76200"/>
            <a:ext cx="1065031" cy="1213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4159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79" r:id="rId3"/>
  </p:sldLayoutIdLst>
  <p:transition spd="med"/>
  <p:timing>
    <p:tnLst>
      <p:par>
        <p:cTn id="1" dur="indefinite" restart="never" nodeType="tmRoot"/>
      </p:par>
    </p:tnLst>
  </p:timing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Trebuchet MS" panose="020B0603020202020204" pitchFamily="34" charset="0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9pPr>
    </p:titleStyle>
    <p:bodyStyle>
      <a:lvl1pPr marL="285750" indent="-285750" algn="l" rtl="0" eaLnBrk="0" fontAlgn="base" hangingPunct="0">
        <a:spcBef>
          <a:spcPct val="20000"/>
        </a:spcBef>
        <a:spcAft>
          <a:spcPct val="0"/>
        </a:spcAft>
        <a:buClr>
          <a:srgbClr val="0C2D83"/>
        </a:buClr>
        <a:buSzPct val="80000"/>
        <a:buFont typeface="Wingdings" pitchFamily="2" charset="2"/>
        <a:buChar char="n"/>
        <a:defRPr sz="2400" b="1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1pPr>
      <a:lvl2pPr marL="688975" indent="-282575" algn="l" rtl="0" eaLnBrk="0" fontAlgn="base" hangingPunct="0">
        <a:spcBef>
          <a:spcPct val="20000"/>
        </a:spcBef>
        <a:spcAft>
          <a:spcPct val="0"/>
        </a:spcAft>
        <a:buClr>
          <a:srgbClr val="0C2D83"/>
        </a:buClr>
        <a:buSzPct val="80000"/>
        <a:buFont typeface="Wingdings" pitchFamily="2" charset="2"/>
        <a:buChar char="n"/>
        <a:defRPr sz="2000" b="1">
          <a:solidFill>
            <a:schemeClr val="tx1"/>
          </a:solidFill>
          <a:latin typeface="Trebuchet MS" panose="020B0603020202020204" pitchFamily="34" charset="0"/>
        </a:defRPr>
      </a:lvl2pPr>
      <a:lvl3pPr marL="1027113" indent="-223838" algn="l" rtl="0" eaLnBrk="0" fontAlgn="base" hangingPunct="0">
        <a:spcBef>
          <a:spcPct val="20000"/>
        </a:spcBef>
        <a:spcAft>
          <a:spcPct val="0"/>
        </a:spcAft>
        <a:buClr>
          <a:srgbClr val="0C2D83"/>
        </a:buClr>
        <a:buSzPct val="80000"/>
        <a:buFont typeface="Wingdings" pitchFamily="2" charset="2"/>
        <a:buChar char="n"/>
        <a:defRPr sz="1800" b="1">
          <a:solidFill>
            <a:schemeClr val="tx1"/>
          </a:solidFill>
          <a:latin typeface="Trebuchet MS" panose="020B0603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1600" b="1">
          <a:solidFill>
            <a:schemeClr val="tx1"/>
          </a:solidFill>
          <a:latin typeface="Trebuchet MS" panose="020B0603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4513E8-165F-4932-9E2D-FD497CB9A4FD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852FCF-D44D-4D06-AC89-29A3B60A1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584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9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4"/>
          <p:cNvSpPr>
            <a:spLocks noChangeShapeType="1"/>
          </p:cNvSpPr>
          <p:nvPr/>
        </p:nvSpPr>
        <p:spPr bwMode="auto">
          <a:xfrm>
            <a:off x="381000" y="6451600"/>
            <a:ext cx="8382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defRPr/>
            </a:pP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" name="Rectangle 13"/>
          <p:cNvSpPr txBox="1">
            <a:spLocks noChangeArrowheads="1"/>
          </p:cNvSpPr>
          <p:nvPr/>
        </p:nvSpPr>
        <p:spPr bwMode="auto">
          <a:xfrm>
            <a:off x="4267200" y="2347023"/>
            <a:ext cx="4317195" cy="228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2D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C2D83"/>
                </a:solidFill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C2D83"/>
                </a:solidFill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C2D83"/>
                </a:solidFill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C2D83"/>
                </a:solidFill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C2D83"/>
                </a:solidFill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C2D83"/>
                </a:solidFill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C2D83"/>
                </a:solidFill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C2D83"/>
                </a:solidFill>
                <a:latin typeface="Arial" charset="0"/>
              </a:defRPr>
            </a:lvl9pPr>
          </a:lstStyle>
          <a:p>
            <a:pPr algn="ctr"/>
            <a:r>
              <a:rPr lang="en-US" kern="0" dirty="0" smtClean="0">
                <a:effectLst/>
                <a:latin typeface="Trebuchet MS" panose="020B0603020202020204" pitchFamily="34" charset="0"/>
              </a:rPr>
              <a:t>ECE382</a:t>
            </a:r>
          </a:p>
          <a:p>
            <a:pPr algn="ctr"/>
            <a:r>
              <a:rPr lang="en-US" kern="0" smtClean="0">
                <a:effectLst/>
                <a:latin typeface="Trebuchet MS" panose="020B0603020202020204" pitchFamily="34" charset="0"/>
              </a:rPr>
              <a:t>Lesson 32+33+34</a:t>
            </a:r>
            <a:endParaRPr lang="en-US" kern="0" dirty="0">
              <a:effectLst/>
              <a:latin typeface="Trebuchet MS" panose="020B0603020202020204" pitchFamily="34" charset="0"/>
            </a:endParaRPr>
          </a:p>
        </p:txBody>
      </p:sp>
      <p:sp>
        <p:nvSpPr>
          <p:cNvPr id="6" name="Slide Number Placeholder 21"/>
          <p:cNvSpPr txBox="1">
            <a:spLocks/>
          </p:cNvSpPr>
          <p:nvPr/>
        </p:nvSpPr>
        <p:spPr>
          <a:xfrm>
            <a:off x="8551333" y="6521450"/>
            <a:ext cx="592667" cy="3365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D7580031-58D8-4E1D-BF97-18519902E6F9}" type="slidenum">
              <a:rPr lang="en-US" smtClean="0">
                <a:solidFill>
                  <a:srgbClr val="000000"/>
                </a:solidFill>
                <a:latin typeface="Trebuchet MS" panose="020B0603020202020204" pitchFamily="34" charset="0"/>
              </a:rPr>
              <a:pPr algn="ctr">
                <a:defRPr/>
              </a:pPr>
              <a:t>1</a:t>
            </a:fld>
            <a:endParaRPr lang="en-US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5" name="Line 14"/>
          <p:cNvSpPr>
            <a:spLocks noChangeShapeType="1"/>
          </p:cNvSpPr>
          <p:nvPr/>
        </p:nvSpPr>
        <p:spPr bwMode="auto">
          <a:xfrm>
            <a:off x="382200" y="6316000"/>
            <a:ext cx="8382000" cy="0"/>
          </a:xfrm>
          <a:prstGeom prst="line">
            <a:avLst/>
          </a:prstGeom>
          <a:noFill/>
          <a:ln w="57150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defRPr/>
            </a:pP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" name="Line 14"/>
          <p:cNvSpPr>
            <a:spLocks noChangeShapeType="1"/>
          </p:cNvSpPr>
          <p:nvPr/>
        </p:nvSpPr>
        <p:spPr bwMode="auto">
          <a:xfrm>
            <a:off x="382200" y="1567588"/>
            <a:ext cx="8382000" cy="0"/>
          </a:xfrm>
          <a:prstGeom prst="line">
            <a:avLst/>
          </a:prstGeom>
          <a:noFill/>
          <a:ln w="57150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defRPr/>
            </a:pP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5584610" y="4743731"/>
            <a:ext cx="3083514" cy="1489075"/>
          </a:xfrm>
        </p:spPr>
        <p:txBody>
          <a:bodyPr anchor="ctr"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endParaRPr lang="en-US" dirty="0"/>
          </a:p>
        </p:txBody>
      </p:sp>
      <p:pic>
        <p:nvPicPr>
          <p:cNvPr id="1026" name="Picture 2" descr="https://sharepoint.usafa.edu/hq/CM/Shared%20Documents/Logo/USAFA%20Logo%20v%203%20line%20CMY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12" y="2281515"/>
            <a:ext cx="2973096" cy="3389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436029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637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Serial Peripheral Interface (SPI)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435" y="1538044"/>
            <a:ext cx="7772400" cy="4724400"/>
          </a:xfrm>
        </p:spPr>
        <p:txBody>
          <a:bodyPr>
            <a:normAutofit fontScale="85000" lnSpcReduction="10000"/>
          </a:bodyPr>
          <a:lstStyle/>
          <a:p>
            <a:r>
              <a:rPr lang="en-US" sz="2400" dirty="0" smtClean="0"/>
              <a:t>Simple: </a:t>
            </a:r>
            <a:r>
              <a:rPr lang="en-US" sz="2400" dirty="0" smtClean="0">
                <a:solidFill>
                  <a:schemeClr val="accent2"/>
                </a:solidFill>
              </a:rPr>
              <a:t>with each clock cycle, a single bit is transferred from the  MSB of one shift register to the other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Is </a:t>
            </a:r>
            <a:r>
              <a:rPr lang="en-US" sz="2400" dirty="0"/>
              <a:t>this a half-duplex or full-duplex protocol</a:t>
            </a:r>
            <a:r>
              <a:rPr lang="en-US" sz="2400" dirty="0" smtClean="0"/>
              <a:t>?</a:t>
            </a:r>
          </a:p>
          <a:p>
            <a:r>
              <a:rPr lang="en-US" sz="2400" dirty="0" smtClean="0"/>
              <a:t>Synchronous or Asynchronous protocol?</a:t>
            </a:r>
          </a:p>
          <a:p>
            <a:r>
              <a:rPr lang="en-US" sz="2400" dirty="0" smtClean="0"/>
              <a:t>How many clocks cycles to transfer a byte?</a:t>
            </a:r>
          </a:p>
          <a:p>
            <a:r>
              <a:rPr lang="en-US" sz="2400" dirty="0" smtClean="0"/>
              <a:t>Signals</a:t>
            </a:r>
          </a:p>
          <a:p>
            <a:pPr lvl="1"/>
            <a:r>
              <a:rPr lang="en-US" sz="2000" dirty="0" smtClean="0">
                <a:solidFill>
                  <a:schemeClr val="accent2"/>
                </a:solidFill>
              </a:rPr>
              <a:t>MOSI: Master </a:t>
            </a:r>
            <a:r>
              <a:rPr lang="en-US" sz="2000" dirty="0">
                <a:solidFill>
                  <a:schemeClr val="accent2"/>
                </a:solidFill>
              </a:rPr>
              <a:t>Out Slave In </a:t>
            </a:r>
            <a:endParaRPr lang="en-US" sz="2000" dirty="0" smtClean="0">
              <a:solidFill>
                <a:schemeClr val="accent2"/>
              </a:solidFill>
            </a:endParaRPr>
          </a:p>
          <a:p>
            <a:pPr lvl="1"/>
            <a:r>
              <a:rPr lang="en-US" sz="2000" dirty="0" smtClean="0">
                <a:solidFill>
                  <a:schemeClr val="accent2"/>
                </a:solidFill>
              </a:rPr>
              <a:t>MISO: Master </a:t>
            </a:r>
            <a:r>
              <a:rPr lang="en-US" sz="2000" dirty="0">
                <a:solidFill>
                  <a:schemeClr val="accent2"/>
                </a:solidFill>
              </a:rPr>
              <a:t>In Slave Out </a:t>
            </a:r>
          </a:p>
          <a:p>
            <a:pPr lvl="1"/>
            <a:r>
              <a:rPr lang="en-US" sz="2000" dirty="0" smtClean="0">
                <a:solidFill>
                  <a:schemeClr val="accent2"/>
                </a:solidFill>
              </a:rPr>
              <a:t>SCLK: Clock</a:t>
            </a:r>
            <a:endParaRPr lang="en-US" sz="2000" dirty="0">
              <a:solidFill>
                <a:schemeClr val="accent2"/>
              </a:solidFill>
            </a:endParaRPr>
          </a:p>
          <a:p>
            <a:pPr lvl="1"/>
            <a:r>
              <a:rPr lang="en-US" sz="2000" dirty="0" smtClean="0">
                <a:solidFill>
                  <a:schemeClr val="accent2"/>
                </a:solidFill>
              </a:rPr>
              <a:t>SS:       Slave Select</a:t>
            </a:r>
          </a:p>
          <a:p>
            <a:endParaRPr lang="en-US" sz="2400" dirty="0" smtClean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en-US" sz="1400" dirty="0">
              <a:solidFill>
                <a:schemeClr val="accent2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endParaRPr lang="en-US" sz="1400" dirty="0"/>
          </a:p>
        </p:txBody>
      </p:sp>
      <p:pic>
        <p:nvPicPr>
          <p:cNvPr id="2050" name="Picture 2" descr="SPI Interna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172" y="2116973"/>
            <a:ext cx="3519649" cy="1379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70216" y="4887589"/>
            <a:ext cx="251543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dirty="0" smtClean="0"/>
              <a:t>TI renamed these:</a:t>
            </a:r>
          </a:p>
          <a:p>
            <a:pPr lvl="1">
              <a:spcBef>
                <a:spcPts val="0"/>
              </a:spcBef>
            </a:pPr>
            <a:r>
              <a:rPr lang="en-US" dirty="0">
                <a:solidFill>
                  <a:schemeClr val="accent2"/>
                </a:solidFill>
              </a:rPr>
              <a:t>MOSI = SIMO</a:t>
            </a:r>
          </a:p>
          <a:p>
            <a:pPr lvl="1">
              <a:spcBef>
                <a:spcPts val="0"/>
              </a:spcBef>
            </a:pPr>
            <a:r>
              <a:rPr lang="en-US" dirty="0">
                <a:solidFill>
                  <a:schemeClr val="accent2"/>
                </a:solidFill>
              </a:rPr>
              <a:t>MISO = SOMI</a:t>
            </a:r>
          </a:p>
          <a:p>
            <a:endParaRPr lang="en-US" dirty="0"/>
          </a:p>
        </p:txBody>
      </p:sp>
      <p:sp>
        <p:nvSpPr>
          <p:cNvPr id="5" name="Rectangular Callout 4"/>
          <p:cNvSpPr/>
          <p:nvPr/>
        </p:nvSpPr>
        <p:spPr bwMode="auto">
          <a:xfrm>
            <a:off x="6491178" y="2275367"/>
            <a:ext cx="2445488" cy="1068573"/>
          </a:xfrm>
          <a:prstGeom prst="wedgeRectCallout">
            <a:avLst>
              <a:gd name="adj1" fmla="val -83400"/>
              <a:gd name="adj2" fmla="val -8427"/>
            </a:avLst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We actually did this in code for Lab 2! You could have used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the SPI interface to do it.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256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Serial Peripheral Interface (SPI)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4084" y="1491702"/>
            <a:ext cx="7772400" cy="4724400"/>
          </a:xfrm>
        </p:spPr>
        <p:txBody>
          <a:bodyPr/>
          <a:lstStyle/>
          <a:p>
            <a:r>
              <a:rPr lang="en-US" sz="2400" dirty="0"/>
              <a:t>Slave Select signal allows the master to </a:t>
            </a:r>
            <a:r>
              <a:rPr lang="en-US" sz="2400" dirty="0" smtClean="0"/>
              <a:t>use </a:t>
            </a:r>
            <a:r>
              <a:rPr lang="en-US" sz="2400" dirty="0"/>
              <a:t>the same interface to </a:t>
            </a:r>
            <a:r>
              <a:rPr lang="en-US" sz="2400" dirty="0" smtClean="0"/>
              <a:t>interact </a:t>
            </a:r>
            <a:r>
              <a:rPr lang="en-US" sz="2400" dirty="0"/>
              <a:t>with multiple slaves. It's usually </a:t>
            </a:r>
            <a:r>
              <a:rPr lang="en-US" sz="2400" b="1" dirty="0"/>
              <a:t>active low</a:t>
            </a:r>
          </a:p>
          <a:p>
            <a:endParaRPr lang="en-US" sz="2400" dirty="0" smtClean="0"/>
          </a:p>
          <a:p>
            <a:endParaRPr lang="en-US" sz="2400" dirty="0" smtClean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en-US" sz="1400" dirty="0">
              <a:solidFill>
                <a:schemeClr val="accent2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endParaRPr lang="en-US" sz="1400" dirty="0"/>
          </a:p>
        </p:txBody>
      </p:sp>
      <p:pic>
        <p:nvPicPr>
          <p:cNvPr id="4098" name="Picture 2" descr="SPI Driving Multiple Slaves - wikipe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9294" y="3254220"/>
            <a:ext cx="3333750" cy="264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SPI Interfa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329" y="3269769"/>
            <a:ext cx="3143250" cy="83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ular Callout 3"/>
          <p:cNvSpPr/>
          <p:nvPr/>
        </p:nvSpPr>
        <p:spPr bwMode="auto">
          <a:xfrm>
            <a:off x="188727" y="4563125"/>
            <a:ext cx="2812313" cy="648586"/>
          </a:xfrm>
          <a:prstGeom prst="wedgeRectCallout">
            <a:avLst>
              <a:gd name="adj1" fmla="val 28748"/>
              <a:gd name="adj2" fmla="val -150615"/>
            </a:avLst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Often, if you only have one slave,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you will just tie SS low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ular Callout 6"/>
          <p:cNvSpPr/>
          <p:nvPr/>
        </p:nvSpPr>
        <p:spPr bwMode="auto">
          <a:xfrm>
            <a:off x="3124127" y="5139071"/>
            <a:ext cx="2812313" cy="1168922"/>
          </a:xfrm>
          <a:prstGeom prst="wedgeRectCallout">
            <a:avLst>
              <a:gd name="adj1" fmla="val 64286"/>
              <a:gd name="adj2" fmla="val -68491"/>
            </a:avLst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Look at all the SS wires, typically you would use a MUX to help reduce the number of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uC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pins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you need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226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Serial Peripheral Interface (SPI)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139" y="1561692"/>
            <a:ext cx="7772400" cy="4724400"/>
          </a:xfrm>
        </p:spPr>
        <p:txBody>
          <a:bodyPr>
            <a:normAutofit fontScale="92500" lnSpcReduction="10000"/>
          </a:bodyPr>
          <a:lstStyle/>
          <a:p>
            <a:endParaRPr lang="en-US" sz="2400" dirty="0" smtClean="0"/>
          </a:p>
          <a:p>
            <a:r>
              <a:rPr lang="en-US" sz="2400" dirty="0" smtClean="0"/>
              <a:t>Configurable Elements:</a:t>
            </a:r>
          </a:p>
          <a:p>
            <a:pPr lvl="1"/>
            <a:r>
              <a:rPr lang="en-US" sz="2000" dirty="0" smtClean="0">
                <a:solidFill>
                  <a:schemeClr val="accent2"/>
                </a:solidFill>
              </a:rPr>
              <a:t>Clock frequency</a:t>
            </a:r>
          </a:p>
          <a:p>
            <a:pPr lvl="1"/>
            <a:r>
              <a:rPr lang="en-US" sz="2000" dirty="0" smtClean="0">
                <a:solidFill>
                  <a:schemeClr val="accent2"/>
                </a:solidFill>
              </a:rPr>
              <a:t>Clock polarity</a:t>
            </a:r>
          </a:p>
          <a:p>
            <a:pPr lvl="1"/>
            <a:r>
              <a:rPr lang="en-US" sz="2000" dirty="0" smtClean="0">
                <a:solidFill>
                  <a:schemeClr val="accent2"/>
                </a:solidFill>
              </a:rPr>
              <a:t>Clock phase</a:t>
            </a:r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marL="406400" lvl="1" indent="0">
              <a:buNone/>
            </a:pPr>
            <a:endParaRPr lang="en-US" sz="2000" dirty="0" smtClean="0"/>
          </a:p>
          <a:p>
            <a:r>
              <a:rPr lang="en-US" sz="2400" dirty="0"/>
              <a:t>On the MSP430:</a:t>
            </a:r>
          </a:p>
          <a:p>
            <a:pPr lvl="1"/>
            <a:r>
              <a:rPr lang="en-US" sz="2000" dirty="0" smtClean="0">
                <a:solidFill>
                  <a:schemeClr val="accent2"/>
                </a:solidFill>
              </a:rPr>
              <a:t>MSB </a:t>
            </a:r>
            <a:r>
              <a:rPr lang="en-US" sz="2000" dirty="0">
                <a:solidFill>
                  <a:schemeClr val="accent2"/>
                </a:solidFill>
              </a:rPr>
              <a:t>first or LSB first </a:t>
            </a:r>
            <a:endParaRPr lang="en-US" sz="2000" dirty="0" smtClean="0">
              <a:solidFill>
                <a:schemeClr val="accent2"/>
              </a:solidFill>
            </a:endParaRPr>
          </a:p>
          <a:p>
            <a:pPr lvl="2"/>
            <a:r>
              <a:rPr lang="en-US" sz="1600" dirty="0" smtClean="0"/>
              <a:t>Depends on the external HW you are talking to</a:t>
            </a:r>
            <a:endParaRPr lang="en-US" sz="1600" dirty="0"/>
          </a:p>
          <a:p>
            <a:pPr lvl="1"/>
            <a:r>
              <a:rPr lang="en-US" sz="2000" dirty="0" smtClean="0">
                <a:solidFill>
                  <a:schemeClr val="accent2"/>
                </a:solidFill>
              </a:rPr>
              <a:t>8-bits </a:t>
            </a:r>
            <a:r>
              <a:rPr lang="en-US" sz="2000" dirty="0">
                <a:solidFill>
                  <a:schemeClr val="accent2"/>
                </a:solidFill>
              </a:rPr>
              <a:t>or 7-bits per transmission </a:t>
            </a:r>
            <a:endParaRPr lang="en-US" sz="2000" dirty="0" smtClean="0">
              <a:solidFill>
                <a:schemeClr val="accent2"/>
              </a:solidFill>
            </a:endParaRPr>
          </a:p>
          <a:p>
            <a:pPr lvl="2"/>
            <a:r>
              <a:rPr lang="en-US" sz="1600" dirty="0" smtClean="0"/>
              <a:t>7-bits </a:t>
            </a:r>
            <a:r>
              <a:rPr lang="en-US" sz="1600" dirty="0"/>
              <a:t>is justified toward the </a:t>
            </a:r>
            <a:r>
              <a:rPr lang="en-US" sz="1600" dirty="0" smtClean="0"/>
              <a:t>LSB</a:t>
            </a:r>
            <a:endParaRPr lang="en-US" sz="1600" dirty="0"/>
          </a:p>
          <a:p>
            <a:pPr lvl="1"/>
            <a:r>
              <a:rPr lang="en-US" sz="2000" dirty="0" smtClean="0">
                <a:solidFill>
                  <a:schemeClr val="accent2"/>
                </a:solidFill>
              </a:rPr>
              <a:t>3-pin </a:t>
            </a:r>
            <a:r>
              <a:rPr lang="en-US" sz="2000" dirty="0">
                <a:solidFill>
                  <a:schemeClr val="accent2"/>
                </a:solidFill>
              </a:rPr>
              <a:t>or 4-pin </a:t>
            </a:r>
            <a:r>
              <a:rPr lang="en-US" sz="2000" dirty="0" smtClean="0">
                <a:solidFill>
                  <a:schemeClr val="accent2"/>
                </a:solidFill>
              </a:rPr>
              <a:t>modes</a:t>
            </a:r>
          </a:p>
          <a:p>
            <a:pPr lvl="1"/>
            <a:endParaRPr lang="en-US" sz="2000" dirty="0" smtClean="0"/>
          </a:p>
          <a:p>
            <a:pPr marL="457200" lvl="1" indent="0">
              <a:buNone/>
            </a:pPr>
            <a:endParaRPr lang="en-US" sz="2000" dirty="0"/>
          </a:p>
          <a:p>
            <a:endParaRPr lang="en-US" sz="2400" dirty="0" smtClean="0"/>
          </a:p>
          <a:p>
            <a:endParaRPr lang="en-US" sz="2400" dirty="0" smtClean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en-US" sz="1400" dirty="0">
              <a:solidFill>
                <a:schemeClr val="accent2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endParaRPr lang="en-US" sz="1400" dirty="0"/>
          </a:p>
        </p:txBody>
      </p:sp>
      <p:pic>
        <p:nvPicPr>
          <p:cNvPr id="5122" name="Picture 2" descr="SPI Clock Polarity and Phase Image - wikipe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529" y="1539098"/>
            <a:ext cx="5245469" cy="3055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03892" y="6027003"/>
            <a:ext cx="4995081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Control Register:  Page 445 of the Family User Guide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756870" y="6027002"/>
            <a:ext cx="2987899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SPI:  Page 436 of the Family User Guide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730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UCA/B Control Register 0</a:t>
            </a:r>
            <a:endParaRPr 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309" y="1526408"/>
            <a:ext cx="6731299" cy="4653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76586" y="5579715"/>
            <a:ext cx="37674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Control Register:  Page 445 of the Family User Guide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345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Phase = 0 and Polarity = 0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400" y="1371600"/>
            <a:ext cx="6299199" cy="4724400"/>
          </a:xfrm>
        </p:spPr>
      </p:pic>
      <p:sp>
        <p:nvSpPr>
          <p:cNvPr id="6" name="TextBox 5"/>
          <p:cNvSpPr txBox="1"/>
          <p:nvPr/>
        </p:nvSpPr>
        <p:spPr>
          <a:xfrm>
            <a:off x="0" y="6184204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>
                <a:solidFill>
                  <a:srgbClr val="000000"/>
                </a:solidFill>
              </a:rPr>
              <a:t>bis.b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>
                <a:solidFill>
                  <a:srgbClr val="000000"/>
                </a:solidFill>
              </a:rPr>
              <a:t>#UCMSB|UCMST|UCSYNC, &amp;UCA0CTL0     </a:t>
            </a:r>
            <a:r>
              <a:rPr lang="en-US" sz="1600" dirty="0">
                <a:solidFill>
                  <a:srgbClr val="00B050"/>
                </a:solidFill>
              </a:rPr>
              <a:t>; UCCKPH = 0, UCCKPL = </a:t>
            </a:r>
            <a:r>
              <a:rPr lang="en-US" sz="1600" dirty="0" smtClean="0">
                <a:solidFill>
                  <a:srgbClr val="00B050"/>
                </a:solidFill>
              </a:rPr>
              <a:t>0</a:t>
            </a:r>
            <a:endParaRPr lang="en-US" sz="1600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16300" y="3471334"/>
            <a:ext cx="24468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Input = 0xAA</a:t>
            </a:r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3104144" y="1890823"/>
            <a:ext cx="930446" cy="1397809"/>
            <a:chOff x="80208" y="1483895"/>
            <a:chExt cx="930446" cy="1397809"/>
          </a:xfrm>
        </p:grpSpPr>
        <p:cxnSp>
          <p:nvCxnSpPr>
            <p:cNvPr id="10" name="Straight Connector 9"/>
            <p:cNvCxnSpPr/>
            <p:nvPr/>
          </p:nvCxnSpPr>
          <p:spPr bwMode="auto">
            <a:xfrm>
              <a:off x="545430" y="1853227"/>
              <a:ext cx="0" cy="1028477"/>
            </a:xfrm>
            <a:prstGeom prst="lin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9" name="TextBox 18"/>
            <p:cNvSpPr txBox="1"/>
            <p:nvPr/>
          </p:nvSpPr>
          <p:spPr>
            <a:xfrm>
              <a:off x="80208" y="1483895"/>
              <a:ext cx="9304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 smtClean="0">
                  <a:solidFill>
                    <a:srgbClr val="FF0000"/>
                  </a:solidFill>
                </a:rPr>
                <a:t>Capture</a:t>
              </a:r>
              <a:endParaRPr lang="en-US" sz="1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862846" y="1714725"/>
            <a:ext cx="1010656" cy="1573907"/>
            <a:chOff x="40103" y="1483895"/>
            <a:chExt cx="1010656" cy="1573907"/>
          </a:xfrm>
        </p:grpSpPr>
        <p:cxnSp>
          <p:nvCxnSpPr>
            <p:cNvPr id="22" name="Straight Connector 21"/>
            <p:cNvCxnSpPr/>
            <p:nvPr/>
          </p:nvCxnSpPr>
          <p:spPr bwMode="auto">
            <a:xfrm>
              <a:off x="545430" y="1853227"/>
              <a:ext cx="1" cy="1204575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3" name="TextBox 22"/>
            <p:cNvSpPr txBox="1"/>
            <p:nvPr/>
          </p:nvSpPr>
          <p:spPr>
            <a:xfrm>
              <a:off x="40103" y="1483895"/>
              <a:ext cx="10106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 smtClean="0">
                  <a:solidFill>
                    <a:srgbClr val="00B050"/>
                  </a:solidFill>
                </a:rPr>
                <a:t>Change</a:t>
              </a:r>
              <a:endParaRPr lang="en-US" sz="1800" dirty="0">
                <a:solidFill>
                  <a:srgbClr val="00B050"/>
                </a:solidFill>
              </a:endParaRPr>
            </a:p>
          </p:txBody>
        </p:sp>
      </p:grpSp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00" r="17544" b="57633"/>
          <a:stretch/>
        </p:blipFill>
        <p:spPr bwMode="auto">
          <a:xfrm>
            <a:off x="1445797" y="4018547"/>
            <a:ext cx="6387871" cy="1090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Oval 27"/>
          <p:cNvSpPr/>
          <p:nvPr/>
        </p:nvSpPr>
        <p:spPr bwMode="auto">
          <a:xfrm>
            <a:off x="2862846" y="4138863"/>
            <a:ext cx="5246438" cy="288758"/>
          </a:xfrm>
          <a:prstGeom prst="ellipse">
            <a:avLst/>
          </a:prstGeom>
          <a:noFill/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2862846" y="4684294"/>
            <a:ext cx="2455112" cy="288758"/>
          </a:xfrm>
          <a:prstGeom prst="ellipse">
            <a:avLst/>
          </a:prstGeom>
          <a:noFill/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340" y="3548316"/>
            <a:ext cx="141577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1010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1010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     A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A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93819" y="4597840"/>
            <a:ext cx="27045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Read on down clock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203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Phase = 0 and Polarity = 1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400" y="1371600"/>
            <a:ext cx="6299199" cy="4724400"/>
          </a:xfrm>
        </p:spPr>
      </p:pic>
      <p:sp>
        <p:nvSpPr>
          <p:cNvPr id="6" name="TextBox 5"/>
          <p:cNvSpPr txBox="1"/>
          <p:nvPr/>
        </p:nvSpPr>
        <p:spPr>
          <a:xfrm>
            <a:off x="0" y="6184204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>
                <a:solidFill>
                  <a:srgbClr val="000000"/>
                </a:solidFill>
              </a:rPr>
              <a:t>bis.b</a:t>
            </a:r>
            <a:r>
              <a:rPr lang="en-US" sz="1600" dirty="0" smtClean="0">
                <a:solidFill>
                  <a:srgbClr val="000000"/>
                </a:solidFill>
              </a:rPr>
              <a:t> #UCCKPL|UCMSB|UCMST|UCSYNC, &amp;UCA0CTL0     </a:t>
            </a:r>
            <a:r>
              <a:rPr lang="en-US" sz="1600" dirty="0" smtClean="0">
                <a:solidFill>
                  <a:srgbClr val="00B050"/>
                </a:solidFill>
              </a:rPr>
              <a:t>; UCCKPH = 0, UCCKPL = 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416300" y="3471334"/>
            <a:ext cx="24468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Input = 0xAA</a:t>
            </a:r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3304668" y="1890823"/>
            <a:ext cx="1026700" cy="1397809"/>
            <a:chOff x="32081" y="1483895"/>
            <a:chExt cx="1026700" cy="1397809"/>
          </a:xfrm>
        </p:grpSpPr>
        <p:cxnSp>
          <p:nvCxnSpPr>
            <p:cNvPr id="16" name="Straight Connector 15"/>
            <p:cNvCxnSpPr/>
            <p:nvPr/>
          </p:nvCxnSpPr>
          <p:spPr bwMode="auto">
            <a:xfrm>
              <a:off x="545430" y="1853227"/>
              <a:ext cx="0" cy="1028477"/>
            </a:xfrm>
            <a:prstGeom prst="lin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7" name="TextBox 16"/>
            <p:cNvSpPr txBox="1"/>
            <p:nvPr/>
          </p:nvSpPr>
          <p:spPr>
            <a:xfrm>
              <a:off x="32081" y="1483895"/>
              <a:ext cx="10267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 smtClean="0">
                  <a:solidFill>
                    <a:srgbClr val="FF0000"/>
                  </a:solidFill>
                </a:rPr>
                <a:t>Capture</a:t>
              </a:r>
              <a:endParaRPr lang="en-US" sz="1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111497" y="1714725"/>
            <a:ext cx="1010656" cy="1573907"/>
            <a:chOff x="40103" y="1483895"/>
            <a:chExt cx="1010656" cy="1573907"/>
          </a:xfrm>
        </p:grpSpPr>
        <p:cxnSp>
          <p:nvCxnSpPr>
            <p:cNvPr id="19" name="Straight Connector 18"/>
            <p:cNvCxnSpPr/>
            <p:nvPr/>
          </p:nvCxnSpPr>
          <p:spPr bwMode="auto">
            <a:xfrm>
              <a:off x="545430" y="1853227"/>
              <a:ext cx="1" cy="1204575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0" name="TextBox 19"/>
            <p:cNvSpPr txBox="1"/>
            <p:nvPr/>
          </p:nvSpPr>
          <p:spPr>
            <a:xfrm>
              <a:off x="40103" y="1483895"/>
              <a:ext cx="10106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 smtClean="0">
                  <a:solidFill>
                    <a:srgbClr val="00B050"/>
                  </a:solidFill>
                </a:rPr>
                <a:t>Change</a:t>
              </a:r>
              <a:endParaRPr lang="en-US" sz="1800" dirty="0">
                <a:solidFill>
                  <a:srgbClr val="00B050"/>
                </a:solidFill>
              </a:endParaRPr>
            </a:p>
          </p:txBody>
        </p:sp>
      </p:grpSp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00" r="17544" b="57633"/>
          <a:stretch/>
        </p:blipFill>
        <p:spPr bwMode="auto">
          <a:xfrm>
            <a:off x="1445797" y="4018547"/>
            <a:ext cx="6387871" cy="1090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Oval 21"/>
          <p:cNvSpPr/>
          <p:nvPr/>
        </p:nvSpPr>
        <p:spPr bwMode="auto">
          <a:xfrm>
            <a:off x="2862846" y="4138863"/>
            <a:ext cx="5246438" cy="288758"/>
          </a:xfrm>
          <a:prstGeom prst="ellipse">
            <a:avLst/>
          </a:prstGeom>
          <a:noFill/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2862846" y="4868777"/>
            <a:ext cx="2455112" cy="288758"/>
          </a:xfrm>
          <a:prstGeom prst="ellipse">
            <a:avLst/>
          </a:prstGeom>
          <a:noFill/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693819" y="4597840"/>
            <a:ext cx="23278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Read on up clock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5340" y="3548316"/>
            <a:ext cx="141577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1010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1010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     A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A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190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Phase = 1 and Polarity = 0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400" y="1371600"/>
            <a:ext cx="6299199" cy="4724400"/>
          </a:xfrm>
        </p:spPr>
      </p:pic>
      <p:sp>
        <p:nvSpPr>
          <p:cNvPr id="5" name="TextBox 4"/>
          <p:cNvSpPr txBox="1"/>
          <p:nvPr/>
        </p:nvSpPr>
        <p:spPr>
          <a:xfrm>
            <a:off x="0" y="6184204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>
                <a:solidFill>
                  <a:srgbClr val="000000"/>
                </a:solidFill>
              </a:rPr>
              <a:t>bis.b</a:t>
            </a:r>
            <a:r>
              <a:rPr lang="en-US" sz="1600" dirty="0" smtClean="0">
                <a:solidFill>
                  <a:srgbClr val="000000"/>
                </a:solidFill>
              </a:rPr>
              <a:t> #UCCKPH|UCMSB|UCMST|UCSYNC, &amp;UCA0CTL0     </a:t>
            </a:r>
            <a:r>
              <a:rPr lang="en-US" sz="1600" dirty="0" smtClean="0">
                <a:solidFill>
                  <a:srgbClr val="00B050"/>
                </a:solidFill>
              </a:rPr>
              <a:t>; UCCKPH = 1, UCCKPL = 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16300" y="3471334"/>
            <a:ext cx="24468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Input = 0xAA</a:t>
            </a:r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975812" y="1890823"/>
            <a:ext cx="946480" cy="1397809"/>
            <a:chOff x="72191" y="1483895"/>
            <a:chExt cx="946480" cy="1397809"/>
          </a:xfrm>
        </p:grpSpPr>
        <p:cxnSp>
          <p:nvCxnSpPr>
            <p:cNvPr id="9" name="Straight Connector 8"/>
            <p:cNvCxnSpPr/>
            <p:nvPr/>
          </p:nvCxnSpPr>
          <p:spPr bwMode="auto">
            <a:xfrm>
              <a:off x="545430" y="1853227"/>
              <a:ext cx="0" cy="1028477"/>
            </a:xfrm>
            <a:prstGeom prst="lin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" name="TextBox 9"/>
            <p:cNvSpPr txBox="1"/>
            <p:nvPr/>
          </p:nvSpPr>
          <p:spPr>
            <a:xfrm>
              <a:off x="72191" y="1483895"/>
              <a:ext cx="9464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 smtClean="0">
                  <a:solidFill>
                    <a:srgbClr val="FF0000"/>
                  </a:solidFill>
                </a:rPr>
                <a:t>Capture</a:t>
              </a:r>
              <a:endParaRPr lang="en-US" sz="1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143581" y="1714725"/>
            <a:ext cx="1010656" cy="1573907"/>
            <a:chOff x="40103" y="1483895"/>
            <a:chExt cx="1010656" cy="1573907"/>
          </a:xfrm>
        </p:grpSpPr>
        <p:cxnSp>
          <p:nvCxnSpPr>
            <p:cNvPr id="12" name="Straight Connector 11"/>
            <p:cNvCxnSpPr/>
            <p:nvPr/>
          </p:nvCxnSpPr>
          <p:spPr bwMode="auto">
            <a:xfrm>
              <a:off x="545430" y="1853227"/>
              <a:ext cx="1" cy="1204575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" name="TextBox 12"/>
            <p:cNvSpPr txBox="1"/>
            <p:nvPr/>
          </p:nvSpPr>
          <p:spPr>
            <a:xfrm>
              <a:off x="40103" y="1483895"/>
              <a:ext cx="10106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 smtClean="0">
                  <a:solidFill>
                    <a:srgbClr val="00B050"/>
                  </a:solidFill>
                </a:rPr>
                <a:t>Change</a:t>
              </a:r>
              <a:endParaRPr lang="en-US" sz="1800" dirty="0">
                <a:solidFill>
                  <a:srgbClr val="00B050"/>
                </a:solidFill>
              </a:endParaRPr>
            </a:p>
          </p:txBody>
        </p:sp>
      </p:grp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00" r="17544" b="57633"/>
          <a:stretch/>
        </p:blipFill>
        <p:spPr bwMode="auto">
          <a:xfrm>
            <a:off x="1445797" y="4018547"/>
            <a:ext cx="6387871" cy="1090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Oval 14"/>
          <p:cNvSpPr/>
          <p:nvPr/>
        </p:nvSpPr>
        <p:spPr bwMode="auto">
          <a:xfrm>
            <a:off x="2862846" y="4323346"/>
            <a:ext cx="5246438" cy="288758"/>
          </a:xfrm>
          <a:prstGeom prst="ellipse">
            <a:avLst/>
          </a:prstGeom>
          <a:noFill/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2862846" y="4684294"/>
            <a:ext cx="2455112" cy="288758"/>
          </a:xfrm>
          <a:prstGeom prst="ellipse">
            <a:avLst/>
          </a:prstGeom>
          <a:noFill/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340" y="3548316"/>
            <a:ext cx="141577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1010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1010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     A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A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377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Phase = 1 and Polarity = 1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400" y="1371600"/>
            <a:ext cx="6299199" cy="4724399"/>
          </a:xfrm>
        </p:spPr>
      </p:pic>
      <p:sp>
        <p:nvSpPr>
          <p:cNvPr id="5" name="TextBox 4"/>
          <p:cNvSpPr txBox="1"/>
          <p:nvPr/>
        </p:nvSpPr>
        <p:spPr>
          <a:xfrm>
            <a:off x="0" y="6184204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>
                <a:solidFill>
                  <a:srgbClr val="000000"/>
                </a:solidFill>
              </a:rPr>
              <a:t>bis.b</a:t>
            </a:r>
            <a:r>
              <a:rPr lang="en-US" sz="1600" dirty="0" smtClean="0">
                <a:solidFill>
                  <a:srgbClr val="000000"/>
                </a:solidFill>
              </a:rPr>
              <a:t> #UCCKPH|UCCKPL|UCMSB|UCMST|UCSYNC, &amp;UCA0CTL0 </a:t>
            </a:r>
            <a:r>
              <a:rPr lang="en-US" sz="1600" dirty="0" smtClean="0">
                <a:solidFill>
                  <a:srgbClr val="00B050"/>
                </a:solidFill>
              </a:rPr>
              <a:t>; UCCKPH = 1, UCCKPL = 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16300" y="3471334"/>
            <a:ext cx="24468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Input = 0xAA</a:t>
            </a:r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200401" y="1890823"/>
            <a:ext cx="1010646" cy="1397809"/>
            <a:chOff x="40108" y="1483895"/>
            <a:chExt cx="1010646" cy="1397809"/>
          </a:xfrm>
        </p:grpSpPr>
        <p:cxnSp>
          <p:nvCxnSpPr>
            <p:cNvPr id="9" name="Straight Connector 8"/>
            <p:cNvCxnSpPr/>
            <p:nvPr/>
          </p:nvCxnSpPr>
          <p:spPr bwMode="auto">
            <a:xfrm>
              <a:off x="545430" y="1853227"/>
              <a:ext cx="0" cy="1028477"/>
            </a:xfrm>
            <a:prstGeom prst="lin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" name="TextBox 9"/>
            <p:cNvSpPr txBox="1"/>
            <p:nvPr/>
          </p:nvSpPr>
          <p:spPr>
            <a:xfrm>
              <a:off x="40108" y="1483895"/>
              <a:ext cx="10106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 smtClean="0">
                  <a:solidFill>
                    <a:srgbClr val="FF0000"/>
                  </a:solidFill>
                </a:rPr>
                <a:t>Capture</a:t>
              </a:r>
              <a:endParaRPr lang="en-US" sz="1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408274" y="1714725"/>
            <a:ext cx="1010656" cy="1573907"/>
            <a:chOff x="40103" y="1483895"/>
            <a:chExt cx="1010656" cy="1573907"/>
          </a:xfrm>
        </p:grpSpPr>
        <p:cxnSp>
          <p:nvCxnSpPr>
            <p:cNvPr id="12" name="Straight Connector 11"/>
            <p:cNvCxnSpPr/>
            <p:nvPr/>
          </p:nvCxnSpPr>
          <p:spPr bwMode="auto">
            <a:xfrm>
              <a:off x="545430" y="1853227"/>
              <a:ext cx="1" cy="1204575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" name="TextBox 12"/>
            <p:cNvSpPr txBox="1"/>
            <p:nvPr/>
          </p:nvSpPr>
          <p:spPr>
            <a:xfrm>
              <a:off x="40103" y="1483895"/>
              <a:ext cx="10106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 smtClean="0">
                  <a:solidFill>
                    <a:srgbClr val="00B050"/>
                  </a:solidFill>
                </a:rPr>
                <a:t>Change</a:t>
              </a:r>
              <a:endParaRPr lang="en-US" sz="1800" dirty="0">
                <a:solidFill>
                  <a:srgbClr val="00B050"/>
                </a:solidFill>
              </a:endParaRPr>
            </a:p>
          </p:txBody>
        </p:sp>
      </p:grp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00" r="17544" b="57633"/>
          <a:stretch/>
        </p:blipFill>
        <p:spPr bwMode="auto">
          <a:xfrm>
            <a:off x="1445797" y="4018547"/>
            <a:ext cx="6387871" cy="1090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Oval 15"/>
          <p:cNvSpPr/>
          <p:nvPr/>
        </p:nvSpPr>
        <p:spPr bwMode="auto">
          <a:xfrm>
            <a:off x="2862846" y="4876798"/>
            <a:ext cx="2455112" cy="288758"/>
          </a:xfrm>
          <a:prstGeom prst="ellipse">
            <a:avLst/>
          </a:prstGeom>
          <a:noFill/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2862846" y="4323346"/>
            <a:ext cx="5246438" cy="288758"/>
          </a:xfrm>
          <a:prstGeom prst="ellipse">
            <a:avLst/>
          </a:prstGeom>
          <a:noFill/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302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Phase = 0 and Polarity = 0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400" y="1371600"/>
            <a:ext cx="6299199" cy="4724399"/>
          </a:xfrm>
        </p:spPr>
      </p:pic>
      <p:sp>
        <p:nvSpPr>
          <p:cNvPr id="6" name="TextBox 5"/>
          <p:cNvSpPr txBox="1"/>
          <p:nvPr/>
        </p:nvSpPr>
        <p:spPr>
          <a:xfrm>
            <a:off x="0" y="6184204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>
                <a:solidFill>
                  <a:srgbClr val="000000"/>
                </a:solidFill>
              </a:rPr>
              <a:t>bis.b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>
                <a:solidFill>
                  <a:srgbClr val="000000"/>
                </a:solidFill>
              </a:rPr>
              <a:t>#UCMSB|UCMST|UCSYNC, &amp;UCA0CTL0     </a:t>
            </a:r>
            <a:r>
              <a:rPr lang="en-US" sz="1600" dirty="0">
                <a:solidFill>
                  <a:srgbClr val="00B050"/>
                </a:solidFill>
              </a:rPr>
              <a:t>; UCCKPH = 0, UCCKPL = </a:t>
            </a:r>
            <a:r>
              <a:rPr lang="en-US" sz="1600" dirty="0" smtClean="0">
                <a:solidFill>
                  <a:srgbClr val="00B050"/>
                </a:solidFill>
              </a:rPr>
              <a:t>0</a:t>
            </a:r>
            <a:endParaRPr lang="en-US" sz="1600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16300" y="3471334"/>
            <a:ext cx="24468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Input = 0x5D</a:t>
            </a:r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3172384" y="1890823"/>
            <a:ext cx="930446" cy="1397809"/>
            <a:chOff x="80208" y="1483895"/>
            <a:chExt cx="930446" cy="1397809"/>
          </a:xfrm>
        </p:grpSpPr>
        <p:cxnSp>
          <p:nvCxnSpPr>
            <p:cNvPr id="31" name="Straight Connector 30"/>
            <p:cNvCxnSpPr/>
            <p:nvPr/>
          </p:nvCxnSpPr>
          <p:spPr bwMode="auto">
            <a:xfrm>
              <a:off x="545430" y="1853227"/>
              <a:ext cx="0" cy="1028477"/>
            </a:xfrm>
            <a:prstGeom prst="lin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2" name="TextBox 31"/>
            <p:cNvSpPr txBox="1"/>
            <p:nvPr/>
          </p:nvSpPr>
          <p:spPr>
            <a:xfrm>
              <a:off x="80208" y="1483895"/>
              <a:ext cx="9304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 smtClean="0">
                  <a:solidFill>
                    <a:srgbClr val="FF0000"/>
                  </a:solidFill>
                </a:rPr>
                <a:t>Capture</a:t>
              </a:r>
              <a:endParaRPr lang="en-US" sz="1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931086" y="1714725"/>
            <a:ext cx="1010656" cy="1573907"/>
            <a:chOff x="40103" y="1483895"/>
            <a:chExt cx="1010656" cy="1573907"/>
          </a:xfrm>
        </p:grpSpPr>
        <p:cxnSp>
          <p:nvCxnSpPr>
            <p:cNvPr id="34" name="Straight Connector 33"/>
            <p:cNvCxnSpPr/>
            <p:nvPr/>
          </p:nvCxnSpPr>
          <p:spPr bwMode="auto">
            <a:xfrm>
              <a:off x="545430" y="1853227"/>
              <a:ext cx="1" cy="1204575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5" name="TextBox 34"/>
            <p:cNvSpPr txBox="1"/>
            <p:nvPr/>
          </p:nvSpPr>
          <p:spPr>
            <a:xfrm>
              <a:off x="40103" y="1483895"/>
              <a:ext cx="10106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 smtClean="0">
                  <a:solidFill>
                    <a:srgbClr val="00B050"/>
                  </a:solidFill>
                </a:rPr>
                <a:t>Change</a:t>
              </a:r>
              <a:endParaRPr lang="en-US" sz="1800" dirty="0">
                <a:solidFill>
                  <a:srgbClr val="00B050"/>
                </a:solidFill>
              </a:endParaRPr>
            </a:p>
          </p:txBody>
        </p:sp>
      </p:grpSp>
      <p:pic>
        <p:nvPicPr>
          <p:cNvPr id="3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00" r="17544" b="57633"/>
          <a:stretch/>
        </p:blipFill>
        <p:spPr bwMode="auto">
          <a:xfrm>
            <a:off x="1445797" y="4018547"/>
            <a:ext cx="6387871" cy="1090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Oval 36"/>
          <p:cNvSpPr/>
          <p:nvPr/>
        </p:nvSpPr>
        <p:spPr bwMode="auto">
          <a:xfrm>
            <a:off x="2862846" y="4138863"/>
            <a:ext cx="5246438" cy="288758"/>
          </a:xfrm>
          <a:prstGeom prst="ellipse">
            <a:avLst/>
          </a:prstGeom>
          <a:noFill/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8" name="Oval 37"/>
          <p:cNvSpPr/>
          <p:nvPr/>
        </p:nvSpPr>
        <p:spPr bwMode="auto">
          <a:xfrm>
            <a:off x="2862846" y="4684294"/>
            <a:ext cx="2455112" cy="288758"/>
          </a:xfrm>
          <a:prstGeom prst="ellipse">
            <a:avLst/>
          </a:prstGeom>
          <a:noFill/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340" y="3548316"/>
            <a:ext cx="139294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0101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1101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     5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693819" y="4597840"/>
            <a:ext cx="27045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Read on down clock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437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sz="2800" b="1" dirty="0" smtClean="0"/>
              <a:t>Lesson Outline</a:t>
            </a:r>
            <a:endParaRPr lang="en-US" sz="2800" b="1" dirty="0" smtClean="0">
              <a:solidFill>
                <a:srgbClr val="0070C0"/>
              </a:solidFill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Serial vs Parallel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Types of serial communication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Serial Communications</a:t>
            </a:r>
          </a:p>
          <a:p>
            <a:pPr marL="1138238" lvl="2" indent="-34290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70C0"/>
                </a:solidFill>
              </a:rPr>
              <a:t>UART</a:t>
            </a:r>
          </a:p>
          <a:p>
            <a:pPr marL="1138238" lvl="2" indent="-34290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70C0"/>
                </a:solidFill>
              </a:rPr>
              <a:t>SPI</a:t>
            </a:r>
          </a:p>
          <a:p>
            <a:pPr marL="1138238" lvl="2" indent="-34290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70C0"/>
                </a:solidFill>
              </a:rPr>
              <a:t>I2C</a:t>
            </a:r>
          </a:p>
          <a:p>
            <a:pPr algn="l"/>
            <a:endParaRPr lang="en-US" sz="2400" dirty="0" smtClean="0"/>
          </a:p>
        </p:txBody>
      </p:sp>
      <p:sp>
        <p:nvSpPr>
          <p:cNvPr id="4" name="Rectangle 3"/>
          <p:cNvSpPr/>
          <p:nvPr/>
        </p:nvSpPr>
        <p:spPr bwMode="auto">
          <a:xfrm>
            <a:off x="1255169" y="4804860"/>
            <a:ext cx="6440557" cy="1027990"/>
          </a:xfrm>
          <a:prstGeom prst="rect">
            <a:avLst/>
          </a:prstGeom>
          <a:solidFill>
            <a:srgbClr val="0C2D8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2 Days of lecture and then an ICE with the serial LCD you will use in Lab 4</a:t>
            </a:r>
          </a:p>
        </p:txBody>
      </p:sp>
    </p:spTree>
    <p:extLst>
      <p:ext uri="{BB962C8B-B14F-4D97-AF65-F5344CB8AC3E}">
        <p14:creationId xmlns:p14="http://schemas.microsoft.com/office/powerpoint/2010/main" val="400163363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Phase = 0 and Polarity = 1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400" y="1371600"/>
            <a:ext cx="6299199" cy="4724399"/>
          </a:xfrm>
        </p:spPr>
      </p:pic>
      <p:sp>
        <p:nvSpPr>
          <p:cNvPr id="6" name="TextBox 5"/>
          <p:cNvSpPr txBox="1"/>
          <p:nvPr/>
        </p:nvSpPr>
        <p:spPr>
          <a:xfrm>
            <a:off x="0" y="6184204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>
                <a:solidFill>
                  <a:srgbClr val="000000"/>
                </a:solidFill>
              </a:rPr>
              <a:t>bis.b</a:t>
            </a:r>
            <a:r>
              <a:rPr lang="en-US" sz="1600" dirty="0" smtClean="0">
                <a:solidFill>
                  <a:srgbClr val="000000"/>
                </a:solidFill>
              </a:rPr>
              <a:t> #UCCKPL|UCMSB|UCMST|UCSYNC, &amp;UCA0CTL0     </a:t>
            </a:r>
            <a:r>
              <a:rPr lang="en-US" sz="1600" dirty="0" smtClean="0">
                <a:solidFill>
                  <a:srgbClr val="00B050"/>
                </a:solidFill>
              </a:rPr>
              <a:t>; UCCKPH = 0, UCCKPL = 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16300" y="3471334"/>
            <a:ext cx="24468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Input = 0x5D</a:t>
            </a:r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359260" y="1890823"/>
            <a:ext cx="1026700" cy="1397809"/>
            <a:chOff x="32081" y="1483895"/>
            <a:chExt cx="1026700" cy="1397809"/>
          </a:xfrm>
        </p:grpSpPr>
        <p:cxnSp>
          <p:nvCxnSpPr>
            <p:cNvPr id="9" name="Straight Connector 8"/>
            <p:cNvCxnSpPr/>
            <p:nvPr/>
          </p:nvCxnSpPr>
          <p:spPr bwMode="auto">
            <a:xfrm>
              <a:off x="545430" y="1853227"/>
              <a:ext cx="0" cy="1028477"/>
            </a:xfrm>
            <a:prstGeom prst="lin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" name="TextBox 9"/>
            <p:cNvSpPr txBox="1"/>
            <p:nvPr/>
          </p:nvSpPr>
          <p:spPr>
            <a:xfrm>
              <a:off x="32081" y="1483895"/>
              <a:ext cx="10267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 smtClean="0">
                  <a:solidFill>
                    <a:srgbClr val="FF0000"/>
                  </a:solidFill>
                </a:rPr>
                <a:t>Capture</a:t>
              </a:r>
              <a:endParaRPr lang="en-US" sz="1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166089" y="1714725"/>
            <a:ext cx="1010656" cy="1573907"/>
            <a:chOff x="40103" y="1483895"/>
            <a:chExt cx="1010656" cy="1573907"/>
          </a:xfrm>
        </p:grpSpPr>
        <p:cxnSp>
          <p:nvCxnSpPr>
            <p:cNvPr id="12" name="Straight Connector 11"/>
            <p:cNvCxnSpPr/>
            <p:nvPr/>
          </p:nvCxnSpPr>
          <p:spPr bwMode="auto">
            <a:xfrm>
              <a:off x="545430" y="1853227"/>
              <a:ext cx="1" cy="1204575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" name="TextBox 12"/>
            <p:cNvSpPr txBox="1"/>
            <p:nvPr/>
          </p:nvSpPr>
          <p:spPr>
            <a:xfrm>
              <a:off x="40103" y="1483895"/>
              <a:ext cx="10106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 smtClean="0">
                  <a:solidFill>
                    <a:srgbClr val="00B050"/>
                  </a:solidFill>
                </a:rPr>
                <a:t>Change</a:t>
              </a:r>
              <a:endParaRPr lang="en-US" sz="1800" dirty="0">
                <a:solidFill>
                  <a:srgbClr val="00B050"/>
                </a:solidFill>
              </a:endParaRPr>
            </a:p>
          </p:txBody>
        </p:sp>
      </p:grp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00" r="17544" b="57633"/>
          <a:stretch/>
        </p:blipFill>
        <p:spPr bwMode="auto">
          <a:xfrm>
            <a:off x="1445797" y="4018547"/>
            <a:ext cx="6387871" cy="1090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Oval 14"/>
          <p:cNvSpPr/>
          <p:nvPr/>
        </p:nvSpPr>
        <p:spPr bwMode="auto">
          <a:xfrm>
            <a:off x="2862846" y="4138863"/>
            <a:ext cx="5246438" cy="288758"/>
          </a:xfrm>
          <a:prstGeom prst="ellipse">
            <a:avLst/>
          </a:prstGeom>
          <a:noFill/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2862846" y="4868777"/>
            <a:ext cx="2455112" cy="288758"/>
          </a:xfrm>
          <a:prstGeom prst="ellipse">
            <a:avLst/>
          </a:prstGeom>
          <a:noFill/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417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Phase = 1 and Polarity = 0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400" y="1371600"/>
            <a:ext cx="6299199" cy="4724399"/>
          </a:xfrm>
        </p:spPr>
      </p:pic>
      <p:sp>
        <p:nvSpPr>
          <p:cNvPr id="5" name="TextBox 4"/>
          <p:cNvSpPr txBox="1"/>
          <p:nvPr/>
        </p:nvSpPr>
        <p:spPr>
          <a:xfrm>
            <a:off x="0" y="6184204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>
                <a:solidFill>
                  <a:srgbClr val="000000"/>
                </a:solidFill>
              </a:rPr>
              <a:t>bis.b</a:t>
            </a:r>
            <a:r>
              <a:rPr lang="en-US" sz="1600" dirty="0" smtClean="0">
                <a:solidFill>
                  <a:srgbClr val="000000"/>
                </a:solidFill>
              </a:rPr>
              <a:t> #UCCKPH|UCMSB|UCMST|UCSYNC, &amp;UCA0CTL0     </a:t>
            </a:r>
            <a:r>
              <a:rPr lang="en-US" sz="1600" dirty="0" smtClean="0">
                <a:solidFill>
                  <a:srgbClr val="00B050"/>
                </a:solidFill>
              </a:rPr>
              <a:t>; UCCKPH = 1, UCCKPL = 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16300" y="3471334"/>
            <a:ext cx="24468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Input = 0x5D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071348" y="1890823"/>
            <a:ext cx="946480" cy="1397809"/>
            <a:chOff x="72191" y="1483895"/>
            <a:chExt cx="946480" cy="1397809"/>
          </a:xfrm>
        </p:grpSpPr>
        <p:cxnSp>
          <p:nvCxnSpPr>
            <p:cNvPr id="8" name="Straight Connector 7"/>
            <p:cNvCxnSpPr/>
            <p:nvPr/>
          </p:nvCxnSpPr>
          <p:spPr bwMode="auto">
            <a:xfrm>
              <a:off x="545430" y="1853227"/>
              <a:ext cx="0" cy="1028477"/>
            </a:xfrm>
            <a:prstGeom prst="lin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" name="TextBox 8"/>
            <p:cNvSpPr txBox="1"/>
            <p:nvPr/>
          </p:nvSpPr>
          <p:spPr>
            <a:xfrm>
              <a:off x="72191" y="1483895"/>
              <a:ext cx="9464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 smtClean="0">
                  <a:solidFill>
                    <a:srgbClr val="FF0000"/>
                  </a:solidFill>
                </a:rPr>
                <a:t>Capture</a:t>
              </a:r>
              <a:endParaRPr lang="en-US" sz="1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239117" y="1714725"/>
            <a:ext cx="1010656" cy="1573907"/>
            <a:chOff x="40103" y="1483895"/>
            <a:chExt cx="1010656" cy="1573907"/>
          </a:xfrm>
        </p:grpSpPr>
        <p:cxnSp>
          <p:nvCxnSpPr>
            <p:cNvPr id="11" name="Straight Connector 10"/>
            <p:cNvCxnSpPr/>
            <p:nvPr/>
          </p:nvCxnSpPr>
          <p:spPr bwMode="auto">
            <a:xfrm>
              <a:off x="545430" y="1853227"/>
              <a:ext cx="1" cy="1204575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" name="TextBox 11"/>
            <p:cNvSpPr txBox="1"/>
            <p:nvPr/>
          </p:nvSpPr>
          <p:spPr>
            <a:xfrm>
              <a:off x="40103" y="1483895"/>
              <a:ext cx="10106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 smtClean="0">
                  <a:solidFill>
                    <a:srgbClr val="00B050"/>
                  </a:solidFill>
                </a:rPr>
                <a:t>Change</a:t>
              </a:r>
              <a:endParaRPr lang="en-US" sz="1800" dirty="0">
                <a:solidFill>
                  <a:srgbClr val="00B050"/>
                </a:solidFill>
              </a:endParaRPr>
            </a:p>
          </p:txBody>
        </p:sp>
      </p:grp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00" r="17544" b="57633"/>
          <a:stretch/>
        </p:blipFill>
        <p:spPr bwMode="auto">
          <a:xfrm>
            <a:off x="1445797" y="4018547"/>
            <a:ext cx="6387871" cy="1090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Oval 13"/>
          <p:cNvSpPr/>
          <p:nvPr/>
        </p:nvSpPr>
        <p:spPr bwMode="auto">
          <a:xfrm>
            <a:off x="2862846" y="4323346"/>
            <a:ext cx="5246438" cy="288758"/>
          </a:xfrm>
          <a:prstGeom prst="ellipse">
            <a:avLst/>
          </a:prstGeom>
          <a:noFill/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2862846" y="4684294"/>
            <a:ext cx="2455112" cy="288758"/>
          </a:xfrm>
          <a:prstGeom prst="ellipse">
            <a:avLst/>
          </a:prstGeom>
          <a:noFill/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129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Phase = 1 and Polarity = 1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400" y="1371600"/>
            <a:ext cx="6299198" cy="4724399"/>
          </a:xfrm>
        </p:spPr>
      </p:pic>
      <p:sp>
        <p:nvSpPr>
          <p:cNvPr id="5" name="TextBox 4"/>
          <p:cNvSpPr txBox="1"/>
          <p:nvPr/>
        </p:nvSpPr>
        <p:spPr>
          <a:xfrm>
            <a:off x="0" y="6184204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>
                <a:solidFill>
                  <a:srgbClr val="000000"/>
                </a:solidFill>
              </a:rPr>
              <a:t>bis.b</a:t>
            </a:r>
            <a:r>
              <a:rPr lang="en-US" sz="1600" dirty="0" smtClean="0">
                <a:solidFill>
                  <a:srgbClr val="000000"/>
                </a:solidFill>
              </a:rPr>
              <a:t> #UCCKPH|UCCKPL|UCMSB|UCMST|UCSYNC, &amp;UCA0CTL0 </a:t>
            </a:r>
            <a:r>
              <a:rPr lang="en-US" sz="1600" dirty="0" smtClean="0">
                <a:solidFill>
                  <a:srgbClr val="00B050"/>
                </a:solidFill>
              </a:rPr>
              <a:t>; UCCKPH = 1, UCCKPL = 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16300" y="3471334"/>
            <a:ext cx="24468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Input = 0x5D</a:t>
            </a:r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268641" y="1890823"/>
            <a:ext cx="1010646" cy="1397809"/>
            <a:chOff x="40108" y="1483895"/>
            <a:chExt cx="1010646" cy="1397809"/>
          </a:xfrm>
        </p:grpSpPr>
        <p:cxnSp>
          <p:nvCxnSpPr>
            <p:cNvPr id="8" name="Straight Connector 7"/>
            <p:cNvCxnSpPr/>
            <p:nvPr/>
          </p:nvCxnSpPr>
          <p:spPr bwMode="auto">
            <a:xfrm>
              <a:off x="545430" y="1853227"/>
              <a:ext cx="0" cy="1028477"/>
            </a:xfrm>
            <a:prstGeom prst="lin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" name="TextBox 8"/>
            <p:cNvSpPr txBox="1"/>
            <p:nvPr/>
          </p:nvSpPr>
          <p:spPr>
            <a:xfrm>
              <a:off x="40108" y="1483895"/>
              <a:ext cx="10106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 smtClean="0">
                  <a:solidFill>
                    <a:srgbClr val="FF0000"/>
                  </a:solidFill>
                </a:rPr>
                <a:t>Capture</a:t>
              </a:r>
              <a:endParaRPr lang="en-US" sz="1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476514" y="1714725"/>
            <a:ext cx="1010656" cy="1573907"/>
            <a:chOff x="40103" y="1483895"/>
            <a:chExt cx="1010656" cy="1573907"/>
          </a:xfrm>
        </p:grpSpPr>
        <p:cxnSp>
          <p:nvCxnSpPr>
            <p:cNvPr id="11" name="Straight Connector 10"/>
            <p:cNvCxnSpPr/>
            <p:nvPr/>
          </p:nvCxnSpPr>
          <p:spPr bwMode="auto">
            <a:xfrm>
              <a:off x="545430" y="1853227"/>
              <a:ext cx="1" cy="1204575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" name="TextBox 11"/>
            <p:cNvSpPr txBox="1"/>
            <p:nvPr/>
          </p:nvSpPr>
          <p:spPr>
            <a:xfrm>
              <a:off x="40103" y="1483895"/>
              <a:ext cx="10106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 smtClean="0">
                  <a:solidFill>
                    <a:srgbClr val="00B050"/>
                  </a:solidFill>
                </a:rPr>
                <a:t>Change</a:t>
              </a:r>
              <a:endParaRPr lang="en-US" sz="1800" dirty="0">
                <a:solidFill>
                  <a:srgbClr val="00B050"/>
                </a:solidFill>
              </a:endParaRPr>
            </a:p>
          </p:txBody>
        </p:sp>
      </p:grp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00" r="17544" b="57633"/>
          <a:stretch/>
        </p:blipFill>
        <p:spPr bwMode="auto">
          <a:xfrm>
            <a:off x="1445797" y="4018547"/>
            <a:ext cx="6387871" cy="1090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Oval 13"/>
          <p:cNvSpPr/>
          <p:nvPr/>
        </p:nvSpPr>
        <p:spPr bwMode="auto">
          <a:xfrm>
            <a:off x="2862846" y="4876798"/>
            <a:ext cx="2455112" cy="288758"/>
          </a:xfrm>
          <a:prstGeom prst="ellipse">
            <a:avLst/>
          </a:prstGeom>
          <a:noFill/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2862846" y="4323346"/>
            <a:ext cx="5246438" cy="288758"/>
          </a:xfrm>
          <a:prstGeom prst="ellipse">
            <a:avLst/>
          </a:prstGeom>
          <a:noFill/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086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/>
              <a:t>Universal Serial Communication Interface (USCI)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787" y="1592238"/>
            <a:ext cx="8215440" cy="4724400"/>
          </a:xfrm>
        </p:spPr>
        <p:txBody>
          <a:bodyPr/>
          <a:lstStyle/>
          <a:p>
            <a:r>
              <a:rPr lang="en-US" sz="2400" dirty="0" smtClean="0"/>
              <a:t>On </a:t>
            </a:r>
            <a:r>
              <a:rPr lang="en-US" sz="2400" dirty="0"/>
              <a:t>the MSP430:</a:t>
            </a:r>
          </a:p>
          <a:p>
            <a:pPr lvl="1"/>
            <a:r>
              <a:rPr lang="en-US" sz="2000" dirty="0" smtClean="0">
                <a:solidFill>
                  <a:schemeClr val="accent2"/>
                </a:solidFill>
              </a:rPr>
              <a:t>Two Universal </a:t>
            </a:r>
            <a:r>
              <a:rPr lang="en-US" sz="2000" dirty="0">
                <a:solidFill>
                  <a:schemeClr val="accent2"/>
                </a:solidFill>
              </a:rPr>
              <a:t>Serial Communication Interfaces (USCI), A and </a:t>
            </a:r>
            <a:r>
              <a:rPr lang="en-US" sz="2000" dirty="0" smtClean="0">
                <a:solidFill>
                  <a:schemeClr val="accent2"/>
                </a:solidFill>
              </a:rPr>
              <a:t>B</a:t>
            </a:r>
          </a:p>
          <a:p>
            <a:pPr lvl="2"/>
            <a:r>
              <a:rPr lang="en-US" sz="1600" dirty="0" smtClean="0"/>
              <a:t>Can do multiple protocols (one is SPI), defined by configuration registers</a:t>
            </a:r>
          </a:p>
          <a:p>
            <a:pPr lvl="2"/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UCA0 and UCB0</a:t>
            </a:r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n-US" sz="2000" dirty="0">
                <a:solidFill>
                  <a:schemeClr val="accent2"/>
                </a:solidFill>
              </a:rPr>
              <a:t>datasheet - </a:t>
            </a:r>
            <a:r>
              <a:rPr lang="en-US" sz="2000" dirty="0" smtClean="0">
                <a:solidFill>
                  <a:schemeClr val="accent2"/>
                </a:solidFill>
              </a:rPr>
              <a:t>control </a:t>
            </a:r>
            <a:r>
              <a:rPr lang="en-US" sz="2000" dirty="0">
                <a:solidFill>
                  <a:schemeClr val="accent2"/>
                </a:solidFill>
              </a:rPr>
              <a:t>registers (</a:t>
            </a:r>
            <a:r>
              <a:rPr lang="en-US" sz="2000" dirty="0" err="1" smtClean="0">
                <a:solidFill>
                  <a:schemeClr val="accent2"/>
                </a:solidFill>
              </a:rPr>
              <a:t>pp</a:t>
            </a:r>
            <a:r>
              <a:rPr lang="en-US" sz="2000" dirty="0" smtClean="0">
                <a:solidFill>
                  <a:schemeClr val="accent2"/>
                </a:solidFill>
              </a:rPr>
              <a:t> 435-448)</a:t>
            </a:r>
          </a:p>
          <a:p>
            <a:pPr lvl="1"/>
            <a:endParaRPr lang="en-US" sz="2000" dirty="0" smtClean="0"/>
          </a:p>
          <a:p>
            <a:pPr marL="457200" lvl="1" indent="0">
              <a:buNone/>
            </a:pPr>
            <a:endParaRPr lang="en-US" sz="2000" dirty="0"/>
          </a:p>
          <a:p>
            <a:endParaRPr lang="en-US" sz="2400" dirty="0" smtClean="0"/>
          </a:p>
          <a:p>
            <a:endParaRPr lang="en-US" sz="2400" dirty="0" smtClean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en-US" sz="1400" dirty="0">
              <a:solidFill>
                <a:schemeClr val="accent2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endParaRPr lang="en-US" sz="1400" dirty="0"/>
          </a:p>
        </p:txBody>
      </p:sp>
      <p:pic>
        <p:nvPicPr>
          <p:cNvPr id="6146" name="Picture 2" descr="MSP430 SPI Initialization Seque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176" y="3954438"/>
            <a:ext cx="7656661" cy="2024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68173" y="5904817"/>
            <a:ext cx="56440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Page </a:t>
            </a:r>
            <a:r>
              <a:rPr lang="en-US" dirty="0" smtClean="0"/>
              <a:t>436 or 452 </a:t>
            </a:r>
            <a:r>
              <a:rPr lang="en-US" dirty="0"/>
              <a:t>of the Family User </a:t>
            </a:r>
            <a:r>
              <a:rPr lang="en-US" dirty="0" smtClean="0"/>
              <a:t>Guide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317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/>
              <a:t>Universal Serial Communication Interface (USCI)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448" y="1488888"/>
            <a:ext cx="8215440" cy="4911912"/>
          </a:xfrm>
        </p:spPr>
        <p:txBody>
          <a:bodyPr>
            <a:normAutofit fontScale="85000" lnSpcReduction="20000"/>
          </a:bodyPr>
          <a:lstStyle/>
          <a:p>
            <a:r>
              <a:rPr lang="en-US" sz="2000" dirty="0"/>
              <a:t>Step </a:t>
            </a:r>
            <a:r>
              <a:rPr lang="en-US" sz="2000" dirty="0" smtClean="0"/>
              <a:t>1</a:t>
            </a:r>
            <a:endParaRPr lang="en-US" sz="2000" dirty="0"/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Setting the </a:t>
            </a:r>
            <a:r>
              <a:rPr lang="en-US" sz="1600" dirty="0"/>
              <a:t>UCSWRST</a:t>
            </a:r>
            <a:r>
              <a:rPr lang="en-US" sz="1600" dirty="0">
                <a:solidFill>
                  <a:schemeClr val="accent2"/>
                </a:solidFill>
              </a:rPr>
              <a:t> bit in the CTL1 </a:t>
            </a:r>
            <a:r>
              <a:rPr lang="en-US" sz="1600" dirty="0" smtClean="0">
                <a:solidFill>
                  <a:schemeClr val="accent2"/>
                </a:solidFill>
              </a:rPr>
              <a:t>register </a:t>
            </a:r>
            <a:r>
              <a:rPr lang="en-US" sz="1600" dirty="0" smtClean="0"/>
              <a:t>[16.4.2] </a:t>
            </a:r>
            <a:r>
              <a:rPr lang="en-US" sz="1600" dirty="0">
                <a:solidFill>
                  <a:schemeClr val="accent2"/>
                </a:solidFill>
              </a:rPr>
              <a:t>resets the subsystem into a known state until it is cleared. All the registers will hold their default values</a:t>
            </a:r>
            <a:r>
              <a:rPr lang="en-US" sz="1600" dirty="0" smtClean="0"/>
              <a:t>.</a:t>
            </a:r>
            <a:endParaRPr lang="en-US" sz="2000" dirty="0"/>
          </a:p>
          <a:p>
            <a:r>
              <a:rPr lang="en-US" sz="2000" dirty="0"/>
              <a:t>Step </a:t>
            </a:r>
            <a:r>
              <a:rPr lang="en-US" sz="2000" dirty="0" smtClean="0"/>
              <a:t>2</a:t>
            </a:r>
            <a:endParaRPr lang="en-US" sz="2000" dirty="0"/>
          </a:p>
          <a:p>
            <a:pPr lvl="1"/>
            <a:r>
              <a:rPr lang="en-US" sz="1600" dirty="0" smtClean="0">
                <a:solidFill>
                  <a:schemeClr val="accent2"/>
                </a:solidFill>
              </a:rPr>
              <a:t>Set </a:t>
            </a:r>
            <a:r>
              <a:rPr lang="en-US" sz="1600" dirty="0">
                <a:solidFill>
                  <a:schemeClr val="accent2"/>
                </a:solidFill>
              </a:rPr>
              <a:t>the appropriate bits in the control registers to configure our signal the way we </a:t>
            </a:r>
            <a:r>
              <a:rPr lang="en-US" sz="1600" dirty="0" smtClean="0">
                <a:solidFill>
                  <a:schemeClr val="accent2"/>
                </a:solidFill>
              </a:rPr>
              <a:t>want.</a:t>
            </a:r>
          </a:p>
          <a:p>
            <a:pPr lvl="1"/>
            <a:r>
              <a:rPr lang="en-US" sz="1600" dirty="0" smtClean="0">
                <a:solidFill>
                  <a:schemeClr val="accent2"/>
                </a:solidFill>
              </a:rPr>
              <a:t>Remember</a:t>
            </a:r>
            <a:r>
              <a:rPr lang="en-US" sz="1600" dirty="0">
                <a:solidFill>
                  <a:schemeClr val="accent2"/>
                </a:solidFill>
              </a:rPr>
              <a:t>, you've got to set </a:t>
            </a:r>
            <a:r>
              <a:rPr lang="en-US" sz="1600" dirty="0"/>
              <a:t>UCSYNC</a:t>
            </a:r>
            <a:r>
              <a:rPr lang="en-US" sz="1600" dirty="0">
                <a:solidFill>
                  <a:schemeClr val="accent2"/>
                </a:solidFill>
              </a:rPr>
              <a:t> for the system to function! </a:t>
            </a:r>
            <a:endParaRPr lang="en-US" sz="1600" dirty="0" smtClean="0">
              <a:solidFill>
                <a:schemeClr val="accent2"/>
              </a:solidFill>
            </a:endParaRPr>
          </a:p>
          <a:p>
            <a:pPr lvl="2"/>
            <a:r>
              <a:rPr lang="en-US" sz="1200" dirty="0" smtClean="0"/>
              <a:t>CTL0   [bit 7 phase; bit 6 polarity; bit 3 master/slave; bit 0 UCSYNC = 1 ]    [16.4.1] </a:t>
            </a:r>
          </a:p>
          <a:p>
            <a:pPr lvl="2"/>
            <a:r>
              <a:rPr lang="en-US" sz="1200" dirty="0" smtClean="0"/>
              <a:t>CTL1   [bit 7&amp;6 clock; bit 0 UCSWRST][16.4.2] </a:t>
            </a:r>
            <a:endParaRPr lang="en-US" sz="1200" dirty="0"/>
          </a:p>
          <a:p>
            <a:pPr lvl="2"/>
            <a:r>
              <a:rPr lang="en-US" sz="1200" dirty="0" err="1" smtClean="0"/>
              <a:t>UCBRx</a:t>
            </a:r>
            <a:r>
              <a:rPr lang="en-US" sz="1200" dirty="0" smtClean="0"/>
              <a:t> [clock speed] [16.4.3 &amp; 16.4.4]</a:t>
            </a:r>
            <a:endParaRPr lang="en-US" sz="1200" dirty="0"/>
          </a:p>
          <a:p>
            <a:pPr lvl="2"/>
            <a:r>
              <a:rPr lang="en-US" sz="1200" dirty="0" smtClean="0"/>
              <a:t>STAT [16.4.5]</a:t>
            </a:r>
          </a:p>
          <a:p>
            <a:r>
              <a:rPr lang="en-US" sz="2000" dirty="0" smtClean="0"/>
              <a:t>Step </a:t>
            </a:r>
            <a:r>
              <a:rPr lang="en-US" sz="2000" dirty="0"/>
              <a:t>3</a:t>
            </a:r>
          </a:p>
          <a:p>
            <a:pPr lvl="1"/>
            <a:r>
              <a:rPr lang="en-US" sz="1600" dirty="0" smtClean="0">
                <a:solidFill>
                  <a:schemeClr val="accent2"/>
                </a:solidFill>
              </a:rPr>
              <a:t>All </a:t>
            </a:r>
            <a:r>
              <a:rPr lang="en-US" sz="1600" dirty="0">
                <a:solidFill>
                  <a:schemeClr val="accent2"/>
                </a:solidFill>
              </a:rPr>
              <a:t>the ports on our MSP430 are multiplexed! We need to set the </a:t>
            </a:r>
            <a:r>
              <a:rPr lang="en-US" sz="1600" dirty="0" err="1"/>
              <a:t>PxSEL</a:t>
            </a:r>
            <a:r>
              <a:rPr lang="en-US" sz="1600" dirty="0">
                <a:solidFill>
                  <a:schemeClr val="accent2"/>
                </a:solidFill>
              </a:rPr>
              <a:t> and </a:t>
            </a:r>
            <a:r>
              <a:rPr lang="en-US" sz="1600" dirty="0" smtClean="0"/>
              <a:t>PxSEL2</a:t>
            </a:r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Step </a:t>
            </a:r>
            <a:r>
              <a:rPr lang="en-US" sz="2000" dirty="0"/>
              <a:t>4</a:t>
            </a:r>
          </a:p>
          <a:p>
            <a:pPr lvl="1"/>
            <a:r>
              <a:rPr lang="en-US" sz="1600" dirty="0" smtClean="0">
                <a:solidFill>
                  <a:schemeClr val="accent2"/>
                </a:solidFill>
              </a:rPr>
              <a:t>Clear </a:t>
            </a:r>
            <a:r>
              <a:rPr lang="en-US" sz="1600" dirty="0">
                <a:solidFill>
                  <a:schemeClr val="accent2"/>
                </a:solidFill>
              </a:rPr>
              <a:t>the </a:t>
            </a:r>
            <a:r>
              <a:rPr lang="en-US" sz="1600" dirty="0"/>
              <a:t>UCSWRST</a:t>
            </a:r>
            <a:r>
              <a:rPr lang="en-US" sz="1600" dirty="0">
                <a:solidFill>
                  <a:schemeClr val="accent2"/>
                </a:solidFill>
              </a:rPr>
              <a:t> bit in the CTL1 register - releases the system to operate</a:t>
            </a:r>
            <a:r>
              <a:rPr lang="en-US" sz="1600" dirty="0" smtClean="0">
                <a:solidFill>
                  <a:schemeClr val="accent2"/>
                </a:solidFill>
              </a:rPr>
              <a:t>.</a:t>
            </a:r>
            <a:endParaRPr lang="en-US" sz="2000" dirty="0">
              <a:solidFill>
                <a:schemeClr val="accent2"/>
              </a:solidFill>
            </a:endParaRPr>
          </a:p>
          <a:p>
            <a:pPr marL="457200" lvl="1" indent="0">
              <a:buNone/>
            </a:pPr>
            <a:endParaRPr lang="en-US" sz="2000" dirty="0"/>
          </a:p>
          <a:p>
            <a:endParaRPr lang="en-US" sz="2400" dirty="0" smtClean="0"/>
          </a:p>
          <a:p>
            <a:endParaRPr lang="en-US" sz="2400" dirty="0" smtClean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en-US" sz="1400" dirty="0">
              <a:solidFill>
                <a:schemeClr val="accent2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endParaRPr lang="en-US" sz="1400" dirty="0"/>
          </a:p>
        </p:txBody>
      </p:sp>
      <p:pic>
        <p:nvPicPr>
          <p:cNvPr id="5" name="Picture 2" descr="MSP430G2553 Pinou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9008" y="4340516"/>
            <a:ext cx="4568742" cy="1662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224155" y="4663668"/>
            <a:ext cx="24867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pp 437 for Block Diagram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1569080" y="589244"/>
            <a:ext cx="3606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i.e</a:t>
            </a:r>
            <a:r>
              <a:rPr lang="en-US" dirty="0" smtClean="0"/>
              <a:t> (SW reset)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160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SPI Setup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8103358" cy="4724400"/>
          </a:xfrm>
        </p:spPr>
        <p:txBody>
          <a:bodyPr/>
          <a:lstStyle/>
          <a:p>
            <a:endParaRPr lang="en-US" dirty="0" smtClean="0"/>
          </a:p>
          <a:p>
            <a:pPr marL="0" indent="0">
              <a:buNone/>
              <a:tabLst>
                <a:tab pos="463550" algn="l"/>
              </a:tabLst>
            </a:pPr>
            <a:r>
              <a:rPr lang="en-US" sz="2000" dirty="0" smtClean="0"/>
              <a:t>1)</a:t>
            </a:r>
            <a:r>
              <a:rPr lang="en-US" sz="2000" dirty="0"/>
              <a:t>	</a:t>
            </a:r>
            <a:r>
              <a:rPr lang="en-US" sz="2000" dirty="0" err="1" smtClean="0"/>
              <a:t>bis.b</a:t>
            </a:r>
            <a:r>
              <a:rPr lang="en-US" sz="2000" dirty="0"/>
              <a:t>	</a:t>
            </a:r>
            <a:r>
              <a:rPr lang="en-US" sz="2000" dirty="0" smtClean="0"/>
              <a:t>#UCSWRST</a:t>
            </a:r>
            <a:r>
              <a:rPr lang="en-US" sz="2000" dirty="0"/>
              <a:t>, &amp;</a:t>
            </a:r>
            <a:r>
              <a:rPr lang="en-US" sz="2000" dirty="0" smtClean="0"/>
              <a:t>UCB0CTL1</a:t>
            </a:r>
            <a:endParaRPr lang="en-US" sz="2000" dirty="0"/>
          </a:p>
          <a:p>
            <a:pPr marL="0" indent="0">
              <a:buNone/>
              <a:tabLst>
                <a:tab pos="463550" algn="l"/>
              </a:tabLst>
            </a:pPr>
            <a:r>
              <a:rPr lang="en-US" sz="2000" dirty="0" smtClean="0"/>
              <a:t>2)</a:t>
            </a:r>
            <a:r>
              <a:rPr lang="en-US" sz="2000" dirty="0"/>
              <a:t>	</a:t>
            </a:r>
            <a:r>
              <a:rPr lang="en-US" sz="2000" dirty="0" err="1" smtClean="0"/>
              <a:t>mov</a:t>
            </a:r>
            <a:r>
              <a:rPr lang="en-US" sz="2000" dirty="0" smtClean="0"/>
              <a:t> 	#</a:t>
            </a:r>
            <a:r>
              <a:rPr lang="en-US" sz="2000" dirty="0"/>
              <a:t>UCCKPH|UCMSB|UCMST|UCSYNC, &amp;UCB0CTL0</a:t>
            </a:r>
          </a:p>
          <a:p>
            <a:pPr marL="0" indent="0">
              <a:buNone/>
              <a:tabLst>
                <a:tab pos="463550" algn="l"/>
              </a:tabLst>
            </a:pPr>
            <a:r>
              <a:rPr lang="en-US" sz="2000" dirty="0"/>
              <a:t>	</a:t>
            </a:r>
            <a:r>
              <a:rPr lang="en-US" sz="2000" dirty="0" err="1" smtClean="0"/>
              <a:t>bis</a:t>
            </a:r>
            <a:r>
              <a:rPr lang="en-US" sz="2000" dirty="0" smtClean="0"/>
              <a:t> 	#</a:t>
            </a:r>
            <a:r>
              <a:rPr lang="en-US" sz="2000" dirty="0"/>
              <a:t>UCSSEL_2, &amp;UCB0CTL1</a:t>
            </a:r>
          </a:p>
          <a:p>
            <a:pPr marL="0" indent="0">
              <a:buNone/>
              <a:tabLst>
                <a:tab pos="463550" algn="l"/>
              </a:tabLst>
            </a:pPr>
            <a:r>
              <a:rPr lang="en-US" sz="2000" dirty="0"/>
              <a:t>	</a:t>
            </a:r>
            <a:r>
              <a:rPr lang="en-US" sz="2000" dirty="0" err="1" smtClean="0"/>
              <a:t>bis</a:t>
            </a:r>
            <a:r>
              <a:rPr lang="en-US" sz="2000" dirty="0" smtClean="0"/>
              <a:t> 	#</a:t>
            </a:r>
            <a:r>
              <a:rPr lang="en-US" sz="2000" dirty="0"/>
              <a:t>BIT0, &amp;UCB0BR0</a:t>
            </a:r>
          </a:p>
          <a:p>
            <a:pPr marL="0" indent="0">
              <a:buNone/>
              <a:tabLst>
                <a:tab pos="463550" algn="l"/>
              </a:tabLst>
            </a:pPr>
            <a:r>
              <a:rPr lang="en-US" sz="2000" dirty="0"/>
              <a:t>	</a:t>
            </a:r>
            <a:r>
              <a:rPr lang="en-US" sz="2000" dirty="0" err="1" smtClean="0"/>
              <a:t>clr</a:t>
            </a:r>
            <a:r>
              <a:rPr lang="en-US" sz="2000" dirty="0"/>
              <a:t>	&amp;UCB0BR1</a:t>
            </a:r>
          </a:p>
          <a:p>
            <a:pPr marL="0" indent="0">
              <a:buNone/>
              <a:tabLst>
                <a:tab pos="463550" algn="l"/>
              </a:tabLst>
            </a:pPr>
            <a:r>
              <a:rPr lang="en-US" sz="2000" dirty="0" smtClean="0"/>
              <a:t>3)</a:t>
            </a:r>
            <a:r>
              <a:rPr lang="en-US" sz="2000" dirty="0"/>
              <a:t>	</a:t>
            </a:r>
            <a:r>
              <a:rPr lang="en-US" sz="2000" dirty="0" err="1" smtClean="0"/>
              <a:t>bis</a:t>
            </a:r>
            <a:r>
              <a:rPr lang="en-US" sz="2000" dirty="0"/>
              <a:t>	#LCD_SCLK_PIN|LCD_MOSI_PIN|LCD_MISO_PIN, &amp;P1SEL</a:t>
            </a:r>
          </a:p>
          <a:p>
            <a:pPr marL="0" indent="0">
              <a:buNone/>
              <a:tabLst>
                <a:tab pos="463550" algn="l"/>
              </a:tabLst>
            </a:pPr>
            <a:r>
              <a:rPr lang="en-US" sz="2000" dirty="0"/>
              <a:t>	</a:t>
            </a:r>
            <a:r>
              <a:rPr lang="en-US" sz="2000" dirty="0" err="1" smtClean="0"/>
              <a:t>bis</a:t>
            </a:r>
            <a:r>
              <a:rPr lang="en-US" sz="2000" dirty="0"/>
              <a:t>	#LCD_SCLK_PIN|LCD_MOSI_PIN|LCD_MISO_PIN, &amp;</a:t>
            </a:r>
            <a:r>
              <a:rPr lang="en-US" sz="2000" dirty="0" smtClean="0"/>
              <a:t>P1SEL2</a:t>
            </a:r>
          </a:p>
          <a:p>
            <a:pPr marL="0" indent="0">
              <a:buNone/>
              <a:tabLst>
                <a:tab pos="463550" algn="l"/>
              </a:tabLst>
            </a:pPr>
            <a:r>
              <a:rPr lang="en-US" sz="2000" dirty="0" smtClean="0"/>
              <a:t>4)</a:t>
            </a:r>
            <a:r>
              <a:rPr lang="en-US" sz="2000" dirty="0"/>
              <a:t>	</a:t>
            </a:r>
            <a:r>
              <a:rPr lang="en-US" sz="2000" dirty="0" err="1"/>
              <a:t>bic.b</a:t>
            </a:r>
            <a:r>
              <a:rPr lang="en-US" sz="2000" dirty="0"/>
              <a:t>	#UCSWRST, &amp;UCB0CTL1</a:t>
            </a:r>
          </a:p>
          <a:p>
            <a:pPr marL="0" indent="0">
              <a:buNone/>
              <a:tabLst>
                <a:tab pos="231775" algn="l"/>
              </a:tabLst>
            </a:pPr>
            <a:endParaRPr lang="en-US" sz="20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30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/>
              <a:t>Universal Serial Communication Interface (USCI)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428" y="1561691"/>
            <a:ext cx="8215440" cy="4791811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/>
              <a:t>Step 5</a:t>
            </a:r>
            <a:endParaRPr lang="en-US" sz="2000" dirty="0"/>
          </a:p>
          <a:p>
            <a:pPr lvl="1"/>
            <a:r>
              <a:rPr lang="en-US" sz="1600" dirty="0" smtClean="0">
                <a:solidFill>
                  <a:schemeClr val="accent2"/>
                </a:solidFill>
              </a:rPr>
              <a:t>Use </a:t>
            </a:r>
            <a:r>
              <a:rPr lang="en-US" sz="1600" dirty="0">
                <a:solidFill>
                  <a:schemeClr val="accent2"/>
                </a:solidFill>
              </a:rPr>
              <a:t>the subsystem</a:t>
            </a:r>
            <a:r>
              <a:rPr lang="en-US" sz="1600" dirty="0" smtClean="0">
                <a:solidFill>
                  <a:schemeClr val="accent2"/>
                </a:solidFill>
              </a:rPr>
              <a:t>! </a:t>
            </a:r>
          </a:p>
          <a:p>
            <a:pPr lvl="2"/>
            <a:r>
              <a:rPr lang="en-US" sz="1400" dirty="0"/>
              <a:t>To send a byte, just write to the </a:t>
            </a:r>
            <a:r>
              <a:rPr lang="en-US" sz="1400" dirty="0">
                <a:solidFill>
                  <a:schemeClr val="accent2"/>
                </a:solidFill>
              </a:rPr>
              <a:t>TXBUF</a:t>
            </a:r>
            <a:r>
              <a:rPr lang="en-US" sz="1400" dirty="0"/>
              <a:t> register. </a:t>
            </a:r>
            <a:r>
              <a:rPr lang="en-US" sz="1400" dirty="0" smtClean="0"/>
              <a:t> [16.4.6]</a:t>
            </a:r>
          </a:p>
          <a:p>
            <a:pPr lvl="2"/>
            <a:r>
              <a:rPr lang="en-US" sz="1400" dirty="0" smtClean="0"/>
              <a:t>To </a:t>
            </a:r>
            <a:r>
              <a:rPr lang="en-US" sz="1400" dirty="0"/>
              <a:t>read a received byte, read from the </a:t>
            </a:r>
            <a:r>
              <a:rPr lang="en-US" sz="1400" dirty="0">
                <a:solidFill>
                  <a:schemeClr val="accent2"/>
                </a:solidFill>
              </a:rPr>
              <a:t>RXBUF</a:t>
            </a:r>
            <a:r>
              <a:rPr lang="en-US" sz="1400" dirty="0"/>
              <a:t> register</a:t>
            </a:r>
            <a:r>
              <a:rPr lang="en-US" sz="1400" dirty="0" smtClean="0"/>
              <a:t>. </a:t>
            </a:r>
            <a:r>
              <a:rPr lang="en-US" sz="1400" dirty="0"/>
              <a:t>[</a:t>
            </a:r>
            <a:r>
              <a:rPr lang="en-US" sz="1400" dirty="0" smtClean="0"/>
              <a:t>16.4.7]</a:t>
            </a:r>
            <a:endParaRPr lang="en-US" sz="1400" dirty="0"/>
          </a:p>
          <a:p>
            <a:pPr lvl="1"/>
            <a:r>
              <a:rPr lang="en-US" sz="1600" dirty="0" smtClean="0">
                <a:solidFill>
                  <a:schemeClr val="accent2"/>
                </a:solidFill>
              </a:rPr>
              <a:t>How do  you know “you’ve got mail” or last transmission is done?</a:t>
            </a:r>
          </a:p>
          <a:p>
            <a:pPr lvl="2"/>
            <a:r>
              <a:rPr lang="en-US" sz="1400" dirty="0" smtClean="0"/>
              <a:t>You've </a:t>
            </a:r>
            <a:r>
              <a:rPr lang="en-US" sz="1400" dirty="0"/>
              <a:t>got to monitor the flags in the </a:t>
            </a:r>
            <a:r>
              <a:rPr lang="en-US" sz="1400" dirty="0">
                <a:solidFill>
                  <a:schemeClr val="accent2"/>
                </a:solidFill>
              </a:rPr>
              <a:t>IFG2</a:t>
            </a:r>
            <a:r>
              <a:rPr lang="en-US" sz="1400" dirty="0"/>
              <a:t> register </a:t>
            </a:r>
            <a:r>
              <a:rPr lang="en-US" sz="1400" dirty="0" smtClean="0"/>
              <a:t>[16.4.9] to </a:t>
            </a:r>
            <a:r>
              <a:rPr lang="en-US" sz="1400" dirty="0"/>
              <a:t>know when it's safe the </a:t>
            </a:r>
            <a:r>
              <a:rPr lang="en-US" sz="1400" dirty="0" smtClean="0"/>
              <a:t>send</a:t>
            </a:r>
            <a:endParaRPr lang="en-US" sz="1400" dirty="0"/>
          </a:p>
          <a:p>
            <a:pPr lvl="1"/>
            <a:r>
              <a:rPr lang="en-US" sz="1800" dirty="0" smtClean="0">
                <a:solidFill>
                  <a:schemeClr val="accent2"/>
                </a:solidFill>
              </a:rPr>
              <a:t>TXIFG </a:t>
            </a:r>
          </a:p>
          <a:p>
            <a:pPr lvl="2"/>
            <a:r>
              <a:rPr lang="en-US" sz="1600" dirty="0" smtClean="0"/>
              <a:t>Set </a:t>
            </a:r>
            <a:r>
              <a:rPr lang="en-US" sz="1600" dirty="0"/>
              <a:t>when </a:t>
            </a:r>
            <a:r>
              <a:rPr lang="en-US" sz="1600" dirty="0">
                <a:solidFill>
                  <a:schemeClr val="accent2"/>
                </a:solidFill>
              </a:rPr>
              <a:t>TXBUF</a:t>
            </a:r>
            <a:r>
              <a:rPr lang="en-US" sz="1600" dirty="0"/>
              <a:t> is ready for a byte</a:t>
            </a:r>
          </a:p>
          <a:p>
            <a:pPr lvl="2"/>
            <a:r>
              <a:rPr lang="en-US" sz="1600" dirty="0" smtClean="0"/>
              <a:t>Cleared </a:t>
            </a:r>
            <a:r>
              <a:rPr lang="en-US" sz="1600" dirty="0"/>
              <a:t>on write</a:t>
            </a:r>
          </a:p>
          <a:p>
            <a:pPr lvl="2"/>
            <a:r>
              <a:rPr lang="en-US" sz="1600" dirty="0" smtClean="0"/>
              <a:t>Just </a:t>
            </a:r>
            <a:r>
              <a:rPr lang="en-US" sz="1600" dirty="0"/>
              <a:t>because the TXBUF is ready for another byte doesn't mean that the transmission is complete! It's double-buffered!</a:t>
            </a:r>
          </a:p>
          <a:p>
            <a:pPr lvl="1"/>
            <a:r>
              <a:rPr lang="en-US" sz="1800" dirty="0" smtClean="0">
                <a:solidFill>
                  <a:schemeClr val="accent2"/>
                </a:solidFill>
              </a:rPr>
              <a:t>RXIFG</a:t>
            </a:r>
          </a:p>
          <a:p>
            <a:pPr lvl="2"/>
            <a:r>
              <a:rPr lang="en-US" sz="1600" dirty="0" smtClean="0"/>
              <a:t>Set </a:t>
            </a:r>
            <a:r>
              <a:rPr lang="en-US" sz="1600" dirty="0"/>
              <a:t>when </a:t>
            </a:r>
            <a:r>
              <a:rPr lang="en-US" sz="1600" dirty="0">
                <a:solidFill>
                  <a:schemeClr val="accent2"/>
                </a:solidFill>
              </a:rPr>
              <a:t>RXBUF</a:t>
            </a:r>
            <a:r>
              <a:rPr lang="en-US" sz="1600" dirty="0"/>
              <a:t> has received a complete character</a:t>
            </a:r>
          </a:p>
          <a:p>
            <a:pPr lvl="2"/>
            <a:r>
              <a:rPr lang="en-US" sz="1600" dirty="0" smtClean="0"/>
              <a:t>Cleared </a:t>
            </a:r>
            <a:r>
              <a:rPr lang="en-US" sz="1600" dirty="0"/>
              <a:t>on read</a:t>
            </a:r>
          </a:p>
          <a:p>
            <a:pPr lvl="2"/>
            <a:r>
              <a:rPr lang="en-US" sz="1600" dirty="0" smtClean="0"/>
              <a:t>This </a:t>
            </a:r>
            <a:r>
              <a:rPr lang="en-US" sz="1600" dirty="0"/>
              <a:t>is what you should monitor to determine a transmission has completed</a:t>
            </a:r>
            <a:r>
              <a:rPr lang="en-US" sz="1600" dirty="0" smtClean="0"/>
              <a:t>!</a:t>
            </a:r>
            <a:endParaRPr lang="en-US" sz="1600" dirty="0"/>
          </a:p>
          <a:p>
            <a:endParaRPr lang="en-US" sz="2400" dirty="0" smtClean="0"/>
          </a:p>
          <a:p>
            <a:endParaRPr lang="en-US" sz="2400" dirty="0" smtClean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en-US" sz="1400" dirty="0">
              <a:solidFill>
                <a:schemeClr val="accent2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736273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Example  (loopback)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678" y="1563126"/>
            <a:ext cx="8601452" cy="4790377"/>
          </a:xfrm>
        </p:spPr>
        <p:txBody>
          <a:bodyPr/>
          <a:lstStyle/>
          <a:p>
            <a:pPr marL="0" indent="0">
              <a:buNone/>
            </a:pPr>
            <a:r>
              <a:rPr lang="en-US" sz="1200" b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200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US" sz="1200" b="1" dirty="0" err="1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bis.b</a:t>
            </a:r>
            <a:r>
              <a:rPr lang="en-US" sz="1200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200" b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#UCSWRST, &amp;UCA0CTL1</a:t>
            </a:r>
          </a:p>
          <a:p>
            <a:pPr marL="0" indent="0">
              <a:buNone/>
            </a:pPr>
            <a:r>
              <a:rPr lang="en-US" sz="1200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1200" b="1" dirty="0" err="1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bis.b</a:t>
            </a:r>
            <a:r>
              <a:rPr lang="en-US" sz="1200" b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 #UCCKPL|UCMSB|UCMST|UCSYNC, &amp;UCA0CTL0     ; don't forget UCSYNC!</a:t>
            </a:r>
          </a:p>
          <a:p>
            <a:pPr marL="0" indent="0">
              <a:buNone/>
            </a:pPr>
            <a:r>
              <a:rPr lang="en-US" sz="1200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1200" b="1" dirty="0" err="1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bis.b</a:t>
            </a:r>
            <a:r>
              <a:rPr lang="en-US" sz="1200" b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 #UCSSEL1, &amp;UCA0CTL1                       ; select a clock to use!</a:t>
            </a:r>
          </a:p>
          <a:p>
            <a:pPr marL="0" indent="0">
              <a:buNone/>
            </a:pPr>
            <a:r>
              <a:rPr lang="en-US" sz="1200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1200" b="1" dirty="0" err="1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bis.b</a:t>
            </a:r>
            <a:r>
              <a:rPr lang="en-US" sz="1200" b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 #UCLISTEN, &amp;UCA0STAT                      ; enables internal loopback</a:t>
            </a:r>
          </a:p>
          <a:p>
            <a:pPr marL="0" indent="0">
              <a:buNone/>
            </a:pPr>
            <a:r>
              <a:rPr lang="en-US" sz="1200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1200" b="1" dirty="0" err="1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bis.b</a:t>
            </a:r>
            <a:r>
              <a:rPr lang="en-US" sz="1200" b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 #BIT4, &amp;P1SEL                             ; make UCA0CLK available on P1.4</a:t>
            </a:r>
          </a:p>
          <a:p>
            <a:pPr marL="0" indent="0">
              <a:buNone/>
            </a:pPr>
            <a:r>
              <a:rPr lang="en-US" sz="1200" b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1200" b="1" dirty="0" err="1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bis.b</a:t>
            </a:r>
            <a:r>
              <a:rPr lang="en-US" sz="1200" b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 #BIT4, &amp;P1SEL2</a:t>
            </a:r>
          </a:p>
          <a:p>
            <a:pPr marL="0" indent="0">
              <a:buNone/>
            </a:pPr>
            <a:r>
              <a:rPr lang="en-US" sz="1200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1200" b="1" dirty="0" err="1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bis.b</a:t>
            </a:r>
            <a:r>
              <a:rPr lang="en-US" sz="1200" b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 #BIT2, &amp;P1SEL                             ; make UCA0SSIMO available on P1.2</a:t>
            </a:r>
          </a:p>
          <a:p>
            <a:pPr marL="0" indent="0">
              <a:buNone/>
            </a:pPr>
            <a:r>
              <a:rPr lang="en-US" sz="1200" b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1200" b="1" dirty="0" err="1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bis.b</a:t>
            </a:r>
            <a:r>
              <a:rPr lang="en-US" sz="1200" b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 #BIT2, &amp;P1SEL2</a:t>
            </a:r>
          </a:p>
          <a:p>
            <a:pPr marL="0" indent="0">
              <a:buNone/>
            </a:pPr>
            <a:r>
              <a:rPr lang="en-US" sz="1200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1200" b="1" dirty="0" err="1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bis.b</a:t>
            </a:r>
            <a:r>
              <a:rPr lang="en-US" sz="1200" b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 #BIT1, &amp;P1SEL                             ; make UCA0SSOMI available on P1.1</a:t>
            </a:r>
          </a:p>
          <a:p>
            <a:pPr marL="0" indent="0">
              <a:buNone/>
            </a:pPr>
            <a:r>
              <a:rPr lang="en-US" sz="1200" b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1200" b="1" dirty="0" err="1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bis.b</a:t>
            </a:r>
            <a:r>
              <a:rPr lang="en-US" sz="1200" b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 #BIT1, &amp;P1SEL2</a:t>
            </a:r>
          </a:p>
          <a:p>
            <a:pPr marL="0" indent="0">
              <a:buNone/>
            </a:pPr>
            <a:r>
              <a:rPr lang="en-US" sz="1200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1200" b="1" dirty="0" err="1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bic.b</a:t>
            </a:r>
            <a:r>
              <a:rPr lang="en-US" sz="1200" b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 #UCSWRST, &amp;UCA0CTL1                       ; enable </a:t>
            </a:r>
            <a:r>
              <a:rPr lang="en-US" sz="1200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subsystem</a:t>
            </a:r>
          </a:p>
          <a:p>
            <a:pPr marL="0" indent="0">
              <a:buNone/>
            </a:pPr>
            <a:endParaRPr lang="en-US" sz="1200" b="1" dirty="0">
              <a:solidFill>
                <a:schemeClr val="accent2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200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send    </a:t>
            </a:r>
            <a:r>
              <a:rPr lang="en-US" sz="1200" b="1" dirty="0" err="1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mov.b</a:t>
            </a:r>
            <a:r>
              <a:rPr lang="en-US" sz="1200" b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 #0xBB, &amp;</a:t>
            </a:r>
            <a:r>
              <a:rPr lang="en-US" sz="1200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UCA0TXBUF          ; </a:t>
            </a:r>
            <a:r>
              <a:rPr lang="en-US" sz="1200" b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place a byte in the TX buffer</a:t>
            </a:r>
          </a:p>
          <a:p>
            <a:pPr marL="0" indent="0">
              <a:buNone/>
            </a:pPr>
            <a:r>
              <a:rPr lang="en-US" sz="1200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wait    </a:t>
            </a:r>
            <a:r>
              <a:rPr lang="en-US" sz="1200" b="1" dirty="0" err="1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bit.b</a:t>
            </a:r>
            <a:r>
              <a:rPr lang="en-US" sz="1200" b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200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#</a:t>
            </a:r>
            <a:r>
              <a:rPr lang="en-US" sz="1200" b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UCA0RXIFG, &amp;</a:t>
            </a:r>
            <a:r>
              <a:rPr lang="en-US" sz="1200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IFG2          </a:t>
            </a:r>
            <a:r>
              <a:rPr lang="en-US" sz="1000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; </a:t>
            </a:r>
            <a:r>
              <a:rPr lang="en-US" sz="1000" b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wait for receive flag to be set (operation complete)</a:t>
            </a:r>
          </a:p>
          <a:p>
            <a:pPr marL="0" indent="0">
              <a:buNone/>
            </a:pPr>
            <a:r>
              <a:rPr lang="en-US" sz="1200" b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1200" b="1" dirty="0" err="1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jz</a:t>
            </a:r>
            <a:r>
              <a:rPr lang="en-US" sz="1200" b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200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wait</a:t>
            </a:r>
            <a:endParaRPr lang="en-US" sz="1200" b="1" dirty="0">
              <a:solidFill>
                <a:schemeClr val="accent2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200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1200" b="1" dirty="0" err="1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mov.b</a:t>
            </a:r>
            <a:r>
              <a:rPr lang="en-US" sz="1200" b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200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&amp;</a:t>
            </a:r>
            <a:r>
              <a:rPr lang="en-US" sz="1200" b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UCA0RXBUF, </a:t>
            </a:r>
            <a:r>
              <a:rPr lang="en-US" sz="1200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r4             ; </a:t>
            </a:r>
            <a:r>
              <a:rPr lang="en-US" sz="1200" b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read RX buffer to clear flag</a:t>
            </a:r>
          </a:p>
          <a:p>
            <a:pPr marL="0" indent="0">
              <a:buNone/>
            </a:pPr>
            <a:r>
              <a:rPr lang="en-US" sz="1200" b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1200" b="1" dirty="0" err="1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jmp</a:t>
            </a:r>
            <a:r>
              <a:rPr lang="en-US" sz="1200" b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200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send                      ; </a:t>
            </a:r>
            <a:r>
              <a:rPr lang="en-US" sz="1200" b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send another byte</a:t>
            </a:r>
          </a:p>
        </p:txBody>
      </p:sp>
    </p:spTree>
    <p:extLst>
      <p:ext uri="{BB962C8B-B14F-4D97-AF65-F5344CB8AC3E}">
        <p14:creationId xmlns:p14="http://schemas.microsoft.com/office/powerpoint/2010/main" val="199258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Logic Analyzer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6038" y="1458128"/>
            <a:ext cx="8493642" cy="4724400"/>
          </a:xfrm>
        </p:spPr>
        <p:txBody>
          <a:bodyPr/>
          <a:lstStyle/>
          <a:p>
            <a:r>
              <a:rPr lang="en-US" sz="1600" dirty="0" smtClean="0"/>
              <a:t>Sending 0xBB once  (0x1011 1011)      </a:t>
            </a:r>
            <a:r>
              <a:rPr lang="en-US" sz="1600" dirty="0" smtClean="0">
                <a:solidFill>
                  <a:schemeClr val="accent2"/>
                </a:solidFill>
              </a:rPr>
              <a:t>[MSB first!]</a:t>
            </a:r>
          </a:p>
          <a:p>
            <a:pPr lvl="1"/>
            <a:r>
              <a:rPr lang="en-US" sz="1200" dirty="0"/>
              <a:t>Note how the clock default state is high and data is read on the second clock edge - consistent with our settings.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704" y="2172083"/>
            <a:ext cx="5584551" cy="418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423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UART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308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Serial Communication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545" y="1788801"/>
            <a:ext cx="7772400" cy="4724400"/>
          </a:xfrm>
        </p:spPr>
        <p:txBody>
          <a:bodyPr/>
          <a:lstStyle/>
          <a:p>
            <a:r>
              <a:rPr lang="en-US" sz="2400" dirty="0" smtClean="0"/>
              <a:t>Parallel versus Serial?</a:t>
            </a:r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Serial Advantages?</a:t>
            </a:r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r>
              <a:rPr lang="en-US" sz="2400" dirty="0" smtClean="0"/>
              <a:t>Serial Disadvantages?</a:t>
            </a:r>
          </a:p>
          <a:p>
            <a:endParaRPr lang="en-US" sz="2400" dirty="0" smtClean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en-US" sz="1400" dirty="0">
              <a:solidFill>
                <a:schemeClr val="accent2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endParaRPr lang="en-US" sz="1400" dirty="0"/>
          </a:p>
        </p:txBody>
      </p:sp>
      <p:grpSp>
        <p:nvGrpSpPr>
          <p:cNvPr id="24" name="Group 23"/>
          <p:cNvGrpSpPr/>
          <p:nvPr/>
        </p:nvGrpSpPr>
        <p:grpSpPr>
          <a:xfrm>
            <a:off x="2557549" y="2608260"/>
            <a:ext cx="3732822" cy="768744"/>
            <a:chOff x="1390901" y="2639791"/>
            <a:chExt cx="3732822" cy="768744"/>
          </a:xfrm>
        </p:grpSpPr>
        <p:sp>
          <p:nvSpPr>
            <p:cNvPr id="5" name="Rectangle 4"/>
            <p:cNvSpPr/>
            <p:nvPr/>
          </p:nvSpPr>
          <p:spPr bwMode="auto">
            <a:xfrm>
              <a:off x="1390901" y="2639791"/>
              <a:ext cx="555047" cy="768744"/>
            </a:xfrm>
            <a:prstGeom prst="rect">
              <a:avLst/>
            </a:prstGeom>
            <a:noFill/>
            <a:ln w="95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sym typeface="Wingdings" pitchFamily="2" charset="2"/>
              </a:endParaRP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2522249" y="2639791"/>
              <a:ext cx="555047" cy="768744"/>
            </a:xfrm>
            <a:prstGeom prst="rect">
              <a:avLst/>
            </a:prstGeom>
            <a:noFill/>
            <a:ln w="95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sym typeface="Wingdings" pitchFamily="2" charset="2"/>
              </a:endParaRPr>
            </a:p>
          </p:txBody>
        </p:sp>
        <p:cxnSp>
          <p:nvCxnSpPr>
            <p:cNvPr id="7" name="Straight Connector 6"/>
            <p:cNvCxnSpPr/>
            <p:nvPr/>
          </p:nvCxnSpPr>
          <p:spPr bwMode="auto">
            <a:xfrm>
              <a:off x="1945948" y="2744988"/>
              <a:ext cx="576301" cy="0"/>
            </a:xfrm>
            <a:prstGeom prst="line">
              <a:avLst/>
            </a:prstGeom>
            <a:noFill/>
            <a:ln w="635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Connector 7"/>
            <p:cNvCxnSpPr/>
            <p:nvPr/>
          </p:nvCxnSpPr>
          <p:spPr bwMode="auto">
            <a:xfrm>
              <a:off x="1940324" y="2824559"/>
              <a:ext cx="576301" cy="0"/>
            </a:xfrm>
            <a:prstGeom prst="line">
              <a:avLst/>
            </a:prstGeom>
            <a:noFill/>
            <a:ln w="635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" name="Straight Connector 8"/>
            <p:cNvCxnSpPr/>
            <p:nvPr/>
          </p:nvCxnSpPr>
          <p:spPr bwMode="auto">
            <a:xfrm>
              <a:off x="1945947" y="2897388"/>
              <a:ext cx="576301" cy="0"/>
            </a:xfrm>
            <a:prstGeom prst="line">
              <a:avLst/>
            </a:prstGeom>
            <a:noFill/>
            <a:ln w="635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/>
            <p:cNvCxnSpPr/>
            <p:nvPr/>
          </p:nvCxnSpPr>
          <p:spPr bwMode="auto">
            <a:xfrm>
              <a:off x="1940323" y="2986400"/>
              <a:ext cx="576301" cy="0"/>
            </a:xfrm>
            <a:prstGeom prst="line">
              <a:avLst/>
            </a:prstGeom>
            <a:noFill/>
            <a:ln w="635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>
              <a:off x="1945947" y="3075412"/>
              <a:ext cx="576301" cy="0"/>
            </a:xfrm>
            <a:prstGeom prst="line">
              <a:avLst/>
            </a:prstGeom>
            <a:noFill/>
            <a:ln w="635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Straight Connector 11"/>
            <p:cNvCxnSpPr/>
            <p:nvPr/>
          </p:nvCxnSpPr>
          <p:spPr bwMode="auto">
            <a:xfrm>
              <a:off x="1940323" y="3154983"/>
              <a:ext cx="576301" cy="0"/>
            </a:xfrm>
            <a:prstGeom prst="line">
              <a:avLst/>
            </a:prstGeom>
            <a:noFill/>
            <a:ln w="635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Straight Connector 12"/>
            <p:cNvCxnSpPr/>
            <p:nvPr/>
          </p:nvCxnSpPr>
          <p:spPr bwMode="auto">
            <a:xfrm>
              <a:off x="1945946" y="3227812"/>
              <a:ext cx="576301" cy="0"/>
            </a:xfrm>
            <a:prstGeom prst="line">
              <a:avLst/>
            </a:prstGeom>
            <a:noFill/>
            <a:ln w="635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>
              <a:off x="1940322" y="3316824"/>
              <a:ext cx="576301" cy="0"/>
            </a:xfrm>
            <a:prstGeom prst="line">
              <a:avLst/>
            </a:prstGeom>
            <a:noFill/>
            <a:ln w="635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5" name="Rectangle 14"/>
            <p:cNvSpPr/>
            <p:nvPr/>
          </p:nvSpPr>
          <p:spPr bwMode="auto">
            <a:xfrm>
              <a:off x="3437328" y="2639791"/>
              <a:ext cx="555047" cy="768744"/>
            </a:xfrm>
            <a:prstGeom prst="rect">
              <a:avLst/>
            </a:prstGeom>
            <a:noFill/>
            <a:ln w="95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sym typeface="Wingdings" pitchFamily="2" charset="2"/>
              </a:endParaRP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4568676" y="2639791"/>
              <a:ext cx="555047" cy="768744"/>
            </a:xfrm>
            <a:prstGeom prst="rect">
              <a:avLst/>
            </a:prstGeom>
            <a:noFill/>
            <a:ln w="95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sym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 bwMode="auto">
            <a:xfrm>
              <a:off x="3986750" y="2986400"/>
              <a:ext cx="576301" cy="0"/>
            </a:xfrm>
            <a:prstGeom prst="line">
              <a:avLst/>
            </a:prstGeom>
            <a:noFill/>
            <a:ln w="635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788407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The universal asynchronous receiver-transmitter (UART) takes bytes of data and transmits the individual bits in a sequential </a:t>
            </a:r>
            <a:r>
              <a:rPr lang="en-US" dirty="0" smtClean="0"/>
              <a:t>fashion</a:t>
            </a:r>
          </a:p>
          <a:p>
            <a:pPr lvl="1"/>
            <a:r>
              <a:rPr lang="en-US" dirty="0" smtClean="0"/>
              <a:t>Although the protocol defines all kinds of things, I have </a:t>
            </a:r>
            <a:r>
              <a:rPr lang="en-US" dirty="0" smtClean="0">
                <a:solidFill>
                  <a:srgbClr val="FF0000"/>
                </a:solidFill>
              </a:rPr>
              <a:t>ALWAYS</a:t>
            </a:r>
            <a:r>
              <a:rPr lang="en-US" dirty="0" smtClean="0"/>
              <a:t> used 8 bits, no parity, one stop bit (8N1)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UART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98" y="3318909"/>
            <a:ext cx="7620000" cy="7905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864" y="4013640"/>
            <a:ext cx="2158410" cy="215841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72000" y="5890864"/>
            <a:ext cx="2217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Data rate: 230400 bps</a:t>
            </a:r>
            <a:endParaRPr lang="en-US" sz="18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298" y="4197608"/>
            <a:ext cx="3583172" cy="211506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838057" y="4056067"/>
            <a:ext cx="21103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The blue top spins 360 </a:t>
            </a:r>
            <a:r>
              <a:rPr lang="en-US" sz="1800" dirty="0" err="1" smtClean="0"/>
              <a:t>degs</a:t>
            </a:r>
            <a:r>
              <a:rPr lang="en-US" sz="1800" dirty="0" smtClean="0"/>
              <a:t> at 5 Hz and for every degree provides distances  to obstacles up to 12m to map rooms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77735031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DB9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Originally, you need HW flow control to use serial </a:t>
            </a:r>
            <a:r>
              <a:rPr lang="en-US" dirty="0" err="1" smtClean="0"/>
              <a:t>comm</a:t>
            </a:r>
            <a:r>
              <a:rPr lang="en-US" dirty="0" smtClean="0"/>
              <a:t>, but now all we typically use is  TX/RX</a:t>
            </a:r>
          </a:p>
          <a:p>
            <a:r>
              <a:rPr lang="en-US" dirty="0" smtClean="0"/>
              <a:t>These signal pins are still around and used for other purposes sometimes</a:t>
            </a:r>
          </a:p>
          <a:p>
            <a:pPr lvl="1"/>
            <a:r>
              <a:rPr lang="en-US" dirty="0" smtClean="0"/>
              <a:t> Arduino IDE uses DTR to signal the board it is going to be reprogrammed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9002" b="18413"/>
          <a:stretch/>
        </p:blipFill>
        <p:spPr>
          <a:xfrm>
            <a:off x="2663936" y="3931920"/>
            <a:ext cx="3521042" cy="2203648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 bwMode="auto">
          <a:xfrm>
            <a:off x="1221342" y="4089242"/>
            <a:ext cx="1442594" cy="829208"/>
          </a:xfrm>
          <a:prstGeom prst="rightArrow">
            <a:avLst/>
          </a:prstGeom>
          <a:solidFill>
            <a:srgbClr val="0C2D8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TX/RX</a:t>
            </a:r>
          </a:p>
        </p:txBody>
      </p:sp>
    </p:spTree>
    <p:extLst>
      <p:ext uri="{BB962C8B-B14F-4D97-AF65-F5344CB8AC3E}">
        <p14:creationId xmlns:p14="http://schemas.microsoft.com/office/powerpoint/2010/main" val="2744689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UART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266" y="1442544"/>
            <a:ext cx="4477429" cy="5378061"/>
          </a:xfrm>
          <a:prstGeom prst="rect">
            <a:avLst/>
          </a:prstGeom>
        </p:spPr>
      </p:pic>
      <p:sp>
        <p:nvSpPr>
          <p:cNvPr id="7" name="Left Arrow 6"/>
          <p:cNvSpPr/>
          <p:nvPr/>
        </p:nvSpPr>
        <p:spPr bwMode="auto">
          <a:xfrm>
            <a:off x="4816366" y="2672255"/>
            <a:ext cx="1418896" cy="606972"/>
          </a:xfrm>
          <a:prstGeom prst="leftArrow">
            <a:avLst/>
          </a:prstGeom>
          <a:solidFill>
            <a:srgbClr val="00B05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P1.1</a:t>
            </a:r>
          </a:p>
        </p:txBody>
      </p:sp>
      <p:sp>
        <p:nvSpPr>
          <p:cNvPr id="8" name="Left Arrow 7"/>
          <p:cNvSpPr/>
          <p:nvPr/>
        </p:nvSpPr>
        <p:spPr bwMode="auto">
          <a:xfrm>
            <a:off x="4816366" y="4921469"/>
            <a:ext cx="1418896" cy="606972"/>
          </a:xfrm>
          <a:prstGeom prst="leftArrow">
            <a:avLst/>
          </a:prstGeom>
          <a:solidFill>
            <a:srgbClr val="00B05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P1.2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00145" y="1742090"/>
            <a:ext cx="38389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It is common for serial to be tied to specific HW pins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349240" y="3655659"/>
            <a:ext cx="323037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USCI_Ax</a:t>
            </a:r>
            <a:r>
              <a:rPr lang="en-US" dirty="0" smtClean="0"/>
              <a:t> for UART</a:t>
            </a:r>
          </a:p>
          <a:p>
            <a:r>
              <a:rPr lang="en-US" dirty="0" err="1" smtClean="0"/>
              <a:t>USCI_Bx</a:t>
            </a:r>
            <a:r>
              <a:rPr lang="en-US" dirty="0" smtClean="0"/>
              <a:t> for I2C or SPI</a:t>
            </a:r>
            <a:endParaRPr lang="en-US" dirty="0"/>
          </a:p>
        </p:txBody>
      </p:sp>
      <p:sp>
        <p:nvSpPr>
          <p:cNvPr id="2" name="Explosion 1 1"/>
          <p:cNvSpPr/>
          <p:nvPr/>
        </p:nvSpPr>
        <p:spPr bwMode="auto">
          <a:xfrm rot="19667018">
            <a:off x="5923721" y="4739475"/>
            <a:ext cx="3265225" cy="1786273"/>
          </a:xfrm>
          <a:prstGeom prst="irregularSeal1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Only pins you can use for serial</a:t>
            </a:r>
          </a:p>
        </p:txBody>
      </p:sp>
    </p:spTree>
    <p:extLst>
      <p:ext uri="{BB962C8B-B14F-4D97-AF65-F5344CB8AC3E}">
        <p14:creationId xmlns:p14="http://schemas.microsoft.com/office/powerpoint/2010/main" val="108559227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5779" y="1499629"/>
            <a:ext cx="6115050" cy="2095500"/>
          </a:xfrm>
          <a:prstGeom prst="rect">
            <a:avLst/>
          </a:prstGeom>
        </p:spPr>
      </p:pic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65760" y="3532067"/>
            <a:ext cx="8412480" cy="286873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Example of 5O1 (not common at all)</a:t>
            </a:r>
          </a:p>
          <a:p>
            <a:pPr lvl="1"/>
            <a:r>
              <a:rPr lang="en-US" dirty="0" smtClean="0"/>
              <a:t>5 bits</a:t>
            </a:r>
          </a:p>
          <a:p>
            <a:pPr lvl="1"/>
            <a:r>
              <a:rPr lang="en-US" dirty="0" smtClean="0"/>
              <a:t>Odd parity (odd #1’s: 0   or   even #1’s:1)</a:t>
            </a:r>
          </a:p>
          <a:p>
            <a:pPr lvl="1"/>
            <a:r>
              <a:rPr lang="en-US" dirty="0" smtClean="0"/>
              <a:t>1 stop bit</a:t>
            </a:r>
          </a:p>
          <a:p>
            <a:pPr lvl="1"/>
            <a:r>
              <a:rPr lang="en-US" dirty="0" smtClean="0"/>
              <a:t>Data bit closes to START is the </a:t>
            </a:r>
            <a:r>
              <a:rPr lang="en-US" dirty="0" err="1" smtClean="0"/>
              <a:t>LSb</a:t>
            </a:r>
            <a:endParaRPr lang="en-US" dirty="0" smtClean="0"/>
          </a:p>
          <a:p>
            <a:r>
              <a:rPr lang="en-US" dirty="0" smtClean="0"/>
              <a:t>Most common is 8N1</a:t>
            </a:r>
          </a:p>
          <a:p>
            <a:pPr lvl="1"/>
            <a:r>
              <a:rPr lang="en-US" dirty="0" smtClean="0"/>
              <a:t>8 bits</a:t>
            </a:r>
          </a:p>
          <a:p>
            <a:pPr lvl="1"/>
            <a:r>
              <a:rPr lang="en-US" dirty="0" smtClean="0"/>
              <a:t>N: no parity bit</a:t>
            </a:r>
          </a:p>
          <a:p>
            <a:pPr lvl="1"/>
            <a:r>
              <a:rPr lang="en-US" dirty="0" smtClean="0"/>
              <a:t>1 stop bit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UART Serial Protocol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559108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65760" y="3312794"/>
            <a:ext cx="8412480" cy="3088005"/>
          </a:xfrm>
        </p:spPr>
        <p:txBody>
          <a:bodyPr/>
          <a:lstStyle/>
          <a:p>
            <a:r>
              <a:rPr lang="en-US" dirty="0" smtClean="0"/>
              <a:t>Remember to set the TX and RX pins too!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Setup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6340" y="1463040"/>
            <a:ext cx="6057900" cy="166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43702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UART </a:t>
            </a:r>
            <a:r>
              <a:rPr lang="en-US" dirty="0" err="1" smtClean="0"/>
              <a:t>Datarate</a:t>
            </a:r>
            <a:r>
              <a:rPr lang="en-US" dirty="0" smtClean="0"/>
              <a:t> Settings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373" y="1652423"/>
            <a:ext cx="6905625" cy="45148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291662" y="4382814"/>
            <a:ext cx="6700346" cy="1324304"/>
          </a:xfrm>
          <a:prstGeom prst="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ectangular Callout 5"/>
          <p:cNvSpPr/>
          <p:nvPr/>
        </p:nvSpPr>
        <p:spPr bwMode="auto">
          <a:xfrm>
            <a:off x="7252138" y="4516820"/>
            <a:ext cx="1773621" cy="819807"/>
          </a:xfrm>
          <a:prstGeom prst="wedgeRectCallout">
            <a:avLst>
              <a:gd name="adj1" fmla="val -64833"/>
              <a:gd name="adj2" fmla="val 18156"/>
            </a:avLst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Common serial data rates for a 1MHz clock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5242034" y="1576552"/>
            <a:ext cx="1079938" cy="307427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ular Callout 6"/>
          <p:cNvSpPr/>
          <p:nvPr/>
        </p:nvSpPr>
        <p:spPr bwMode="auto">
          <a:xfrm>
            <a:off x="7252137" y="1640599"/>
            <a:ext cx="1773621" cy="621754"/>
          </a:xfrm>
          <a:prstGeom prst="wedgeRectCallout">
            <a:avLst>
              <a:gd name="adj1" fmla="val -100833"/>
              <a:gd name="adj2" fmla="val -41459"/>
            </a:avLst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Common when using the SMCLK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1828800" y="2010103"/>
            <a:ext cx="638503" cy="252250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2593510" y="2010103"/>
            <a:ext cx="638503" cy="252250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322583" y="2010103"/>
            <a:ext cx="638503" cy="252250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79055" y="6166518"/>
            <a:ext cx="3337773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  9600 8N1 very common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59423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UC Baud Rate BR0/1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93147"/>
            <a:ext cx="9144000" cy="32717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59836" y="5145630"/>
            <a:ext cx="72394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9600 bps: </a:t>
            </a:r>
            <a:r>
              <a:rPr lang="en-US" dirty="0" err="1" smtClean="0"/>
              <a:t>UCBRx</a:t>
            </a:r>
            <a:r>
              <a:rPr lang="en-US" dirty="0" smtClean="0"/>
              <a:t> = 104  -&gt;  UCBR0 = 104, UCBR1 = 0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889238" y="1896954"/>
            <a:ext cx="13724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Lower 8b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89238" y="3083023"/>
            <a:ext cx="13388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Upper 8b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766637"/>
      </p:ext>
    </p:extLst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Serial CTL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372" y="1449368"/>
            <a:ext cx="6502783" cy="496325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 bwMode="auto">
          <a:xfrm>
            <a:off x="1797268" y="2758966"/>
            <a:ext cx="843455" cy="197068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919779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57876" y="3907055"/>
            <a:ext cx="8412480" cy="2438566"/>
          </a:xfrm>
        </p:spPr>
        <p:txBody>
          <a:bodyPr/>
          <a:lstStyle/>
          <a:p>
            <a:r>
              <a:rPr lang="en-US" dirty="0" smtClean="0"/>
              <a:t>These come from that big table above or p 424 Fam User Guide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UART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736" y="1516280"/>
            <a:ext cx="8029575" cy="23907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357876" y="2948152"/>
            <a:ext cx="843455" cy="197068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357875" y="3282806"/>
            <a:ext cx="843455" cy="197068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904117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Steps:</a:t>
            </a:r>
          </a:p>
          <a:p>
            <a:pPr lvl="1"/>
            <a:r>
              <a:rPr lang="en-US" dirty="0" smtClean="0"/>
              <a:t>Set P1SEL/P1SEL2 for P1.1 and P1.2 for the UCA0</a:t>
            </a:r>
          </a:p>
          <a:p>
            <a:pPr lvl="1"/>
            <a:r>
              <a:rPr lang="en-US" dirty="0" smtClean="0"/>
              <a:t>Hold the USCI with </a:t>
            </a:r>
            <a:r>
              <a:rPr lang="en-US" dirty="0">
                <a:solidFill>
                  <a:schemeClr val="accent2"/>
                </a:solidFill>
              </a:rPr>
              <a:t>UCA0CTL1 = UCSWRST</a:t>
            </a:r>
            <a:r>
              <a:rPr lang="en-US" dirty="0" smtClean="0">
                <a:solidFill>
                  <a:schemeClr val="accent2"/>
                </a:solidFill>
              </a:rPr>
              <a:t>;</a:t>
            </a:r>
          </a:p>
          <a:p>
            <a:pPr lvl="1"/>
            <a:r>
              <a:rPr lang="en-US" dirty="0" smtClean="0"/>
              <a:t>Set clock to SMCLK</a:t>
            </a:r>
          </a:p>
          <a:p>
            <a:pPr lvl="1"/>
            <a:r>
              <a:rPr lang="en-US" dirty="0" smtClean="0"/>
              <a:t>Set UCA0CTL/1 correctly</a:t>
            </a:r>
          </a:p>
          <a:p>
            <a:pPr lvl="1"/>
            <a:r>
              <a:rPr lang="en-US" dirty="0" smtClean="0"/>
              <a:t>Set UCA0MCTL correctly (p 424 Fam User Guide)</a:t>
            </a:r>
          </a:p>
          <a:p>
            <a:pPr lvl="1"/>
            <a:r>
              <a:rPr lang="en-US" dirty="0" smtClean="0"/>
              <a:t>Take USCI out of reset with </a:t>
            </a:r>
            <a:r>
              <a:rPr lang="en-US" dirty="0">
                <a:solidFill>
                  <a:schemeClr val="accent2"/>
                </a:solidFill>
              </a:rPr>
              <a:t>UCA0CTL1 </a:t>
            </a:r>
            <a:r>
              <a:rPr lang="en-US" dirty="0" smtClean="0">
                <a:solidFill>
                  <a:schemeClr val="accent2"/>
                </a:solidFill>
              </a:rPr>
              <a:t>&amp;= ~UCSWRST;</a:t>
            </a:r>
          </a:p>
          <a:p>
            <a:r>
              <a:rPr lang="en-US" dirty="0" smtClean="0"/>
              <a:t>Example: 9600 8N1</a:t>
            </a:r>
          </a:p>
          <a:p>
            <a:pPr lvl="1"/>
            <a:r>
              <a:rPr lang="en-US" dirty="0">
                <a:solidFill>
                  <a:schemeClr val="accent2"/>
                </a:solidFill>
              </a:rPr>
              <a:t>UCA0CTL1 |= UCSSEL_2;  </a:t>
            </a:r>
            <a:r>
              <a:rPr lang="en-US" dirty="0">
                <a:solidFill>
                  <a:srgbClr val="00B050"/>
                </a:solidFill>
              </a:rPr>
              <a:t>// select BRCLK = </a:t>
            </a:r>
            <a:r>
              <a:rPr lang="en-US" dirty="0" smtClean="0">
                <a:solidFill>
                  <a:srgbClr val="00B050"/>
                </a:solidFill>
              </a:rPr>
              <a:t>SMCLK</a:t>
            </a:r>
          </a:p>
          <a:p>
            <a:pPr lvl="1"/>
            <a:r>
              <a:rPr lang="en-US" dirty="0">
                <a:solidFill>
                  <a:schemeClr val="accent2"/>
                </a:solidFill>
              </a:rPr>
              <a:t>UCA0CTL0 = 0;   </a:t>
            </a:r>
            <a:r>
              <a:rPr lang="en-US" dirty="0" smtClean="0">
                <a:solidFill>
                  <a:schemeClr val="accent2"/>
                </a:solidFill>
              </a:rPr>
              <a:t>              </a:t>
            </a:r>
            <a:r>
              <a:rPr lang="en-US" dirty="0" smtClean="0">
                <a:solidFill>
                  <a:srgbClr val="00B050"/>
                </a:solidFill>
              </a:rPr>
              <a:t>// 8N1</a:t>
            </a:r>
          </a:p>
          <a:p>
            <a:pPr lvl="1"/>
            <a:r>
              <a:rPr lang="en-US" dirty="0">
                <a:solidFill>
                  <a:schemeClr val="accent2"/>
                </a:solidFill>
              </a:rPr>
              <a:t>UCA0BR0 = 104; </a:t>
            </a:r>
            <a:r>
              <a:rPr lang="en-US" dirty="0" smtClean="0">
                <a:solidFill>
                  <a:schemeClr val="accent2"/>
                </a:solidFill>
              </a:rPr>
              <a:t>              </a:t>
            </a:r>
            <a:r>
              <a:rPr lang="en-US" dirty="0" smtClean="0">
                <a:solidFill>
                  <a:srgbClr val="00B050"/>
                </a:solidFill>
              </a:rPr>
              <a:t>// </a:t>
            </a:r>
            <a:r>
              <a:rPr lang="en-US" dirty="0">
                <a:solidFill>
                  <a:srgbClr val="00B050"/>
                </a:solidFill>
              </a:rPr>
              <a:t>p </a:t>
            </a:r>
            <a:r>
              <a:rPr lang="en-US" dirty="0" smtClean="0">
                <a:solidFill>
                  <a:srgbClr val="00B050"/>
                </a:solidFill>
              </a:rPr>
              <a:t>424 </a:t>
            </a:r>
            <a:r>
              <a:rPr lang="en-US" dirty="0">
                <a:solidFill>
                  <a:srgbClr val="00B050"/>
                </a:solidFill>
              </a:rPr>
              <a:t>1MHz@</a:t>
            </a:r>
            <a:r>
              <a:rPr lang="en-US" dirty="0" smtClean="0">
                <a:solidFill>
                  <a:srgbClr val="00B050"/>
                </a:solidFill>
              </a:rPr>
              <a:t>9600</a:t>
            </a:r>
            <a:endParaRPr lang="en-US" dirty="0">
              <a:solidFill>
                <a:srgbClr val="00B050"/>
              </a:solidFill>
            </a:endParaRP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UCA0BR1 </a:t>
            </a:r>
            <a:r>
              <a:rPr lang="en-US" dirty="0">
                <a:solidFill>
                  <a:schemeClr val="accent2"/>
                </a:solidFill>
              </a:rPr>
              <a:t>= 0;   </a:t>
            </a:r>
            <a:r>
              <a:rPr lang="en-US" dirty="0" smtClean="0">
                <a:solidFill>
                  <a:schemeClr val="accent2"/>
                </a:solidFill>
              </a:rPr>
              <a:t>                </a:t>
            </a:r>
            <a:r>
              <a:rPr lang="en-US" dirty="0" smtClean="0">
                <a:solidFill>
                  <a:srgbClr val="00B050"/>
                </a:solidFill>
              </a:rPr>
              <a:t>// </a:t>
            </a:r>
            <a:r>
              <a:rPr lang="en-US" dirty="0">
                <a:solidFill>
                  <a:srgbClr val="00B050"/>
                </a:solidFill>
              </a:rPr>
              <a:t>p </a:t>
            </a:r>
            <a:r>
              <a:rPr lang="en-US" dirty="0" smtClean="0">
                <a:solidFill>
                  <a:srgbClr val="00B050"/>
                </a:solidFill>
              </a:rPr>
              <a:t>424 1MHz@9600</a:t>
            </a:r>
            <a:endParaRPr lang="en-US" dirty="0">
              <a:solidFill>
                <a:srgbClr val="00B050"/>
              </a:solidFill>
            </a:endParaRP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UCA0MCTL </a:t>
            </a:r>
            <a:r>
              <a:rPr lang="en-US" dirty="0">
                <a:solidFill>
                  <a:schemeClr val="accent2"/>
                </a:solidFill>
              </a:rPr>
              <a:t>= </a:t>
            </a:r>
            <a:r>
              <a:rPr lang="en-US" dirty="0" smtClean="0">
                <a:solidFill>
                  <a:schemeClr val="accent2"/>
                </a:solidFill>
              </a:rPr>
              <a:t>UCBRS0;      </a:t>
            </a:r>
            <a:r>
              <a:rPr lang="en-US" dirty="0" smtClean="0">
                <a:solidFill>
                  <a:srgbClr val="00B050"/>
                </a:solidFill>
              </a:rPr>
              <a:t>// </a:t>
            </a:r>
            <a:r>
              <a:rPr lang="en-US" dirty="0" err="1" smtClean="0">
                <a:solidFill>
                  <a:srgbClr val="00B050"/>
                </a:solidFill>
              </a:rPr>
              <a:t>UCBRSx</a:t>
            </a:r>
            <a:r>
              <a:rPr lang="en-US" dirty="0" smtClean="0">
                <a:solidFill>
                  <a:srgbClr val="00B050"/>
                </a:solidFill>
              </a:rPr>
              <a:t>=1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UART Setup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405274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Serial Communication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9737" y="1852352"/>
            <a:ext cx="7772400" cy="47244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Parallel versus Serial?</a:t>
            </a:r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Serial Advantages?</a:t>
            </a:r>
          </a:p>
          <a:p>
            <a:pPr lvl="1"/>
            <a:r>
              <a:rPr lang="en-US" sz="2000" dirty="0" smtClean="0">
                <a:solidFill>
                  <a:schemeClr val="accent2"/>
                </a:solidFill>
              </a:rPr>
              <a:t>Simple interface – less hardware, less pins, less cost</a:t>
            </a:r>
          </a:p>
          <a:p>
            <a:pPr lvl="1"/>
            <a:r>
              <a:rPr lang="en-US" sz="2000" dirty="0" smtClean="0">
                <a:solidFill>
                  <a:schemeClr val="accent2"/>
                </a:solidFill>
              </a:rPr>
              <a:t>Faster clock speed per wire (no “cross-talk”)</a:t>
            </a:r>
          </a:p>
          <a:p>
            <a:pPr lvl="1"/>
            <a:r>
              <a:rPr lang="en-US" sz="2000" dirty="0" smtClean="0">
                <a:solidFill>
                  <a:schemeClr val="accent2"/>
                </a:solidFill>
              </a:rPr>
              <a:t>Longer Distance (no “cross-talk”)</a:t>
            </a:r>
            <a:endParaRPr lang="en-US" sz="2400" dirty="0">
              <a:solidFill>
                <a:schemeClr val="accent2"/>
              </a:solidFill>
            </a:endParaRPr>
          </a:p>
          <a:p>
            <a:r>
              <a:rPr lang="en-US" sz="2400" dirty="0"/>
              <a:t>Serial </a:t>
            </a:r>
            <a:r>
              <a:rPr lang="en-US" sz="2400" dirty="0" smtClean="0"/>
              <a:t>Disadvantages?</a:t>
            </a:r>
          </a:p>
          <a:p>
            <a:pPr lvl="1"/>
            <a:r>
              <a:rPr lang="en-US" sz="2000" dirty="0" smtClean="0">
                <a:solidFill>
                  <a:schemeClr val="accent2"/>
                </a:solidFill>
              </a:rPr>
              <a:t>Slower (</a:t>
            </a:r>
            <a:r>
              <a:rPr lang="en-US" sz="2000" dirty="0" smtClean="0">
                <a:solidFill>
                  <a:srgbClr val="FF0000"/>
                </a:solidFill>
              </a:rPr>
              <a:t>compared to parallel w/ same clock speed</a:t>
            </a:r>
            <a:r>
              <a:rPr lang="en-US" sz="2000" dirty="0" smtClean="0">
                <a:solidFill>
                  <a:schemeClr val="accent2"/>
                </a:solidFill>
              </a:rPr>
              <a:t>)</a:t>
            </a:r>
          </a:p>
          <a:p>
            <a:pPr lvl="1"/>
            <a:r>
              <a:rPr lang="en-US" sz="2000" dirty="0" smtClean="0">
                <a:solidFill>
                  <a:schemeClr val="accent2"/>
                </a:solidFill>
              </a:rPr>
              <a:t>Overhead </a:t>
            </a:r>
          </a:p>
          <a:p>
            <a:pPr lvl="1"/>
            <a:r>
              <a:rPr lang="en-US" sz="2000" dirty="0" smtClean="0">
                <a:solidFill>
                  <a:schemeClr val="accent2"/>
                </a:solidFill>
              </a:rPr>
              <a:t>On-chip hardware to encode/decode serial signal</a:t>
            </a:r>
            <a:endParaRPr lang="en-US" sz="2000" dirty="0">
              <a:solidFill>
                <a:schemeClr val="accent2"/>
              </a:solidFill>
            </a:endParaRPr>
          </a:p>
          <a:p>
            <a:endParaRPr lang="en-US" sz="2400" dirty="0" smtClean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en-US" sz="1400" dirty="0">
              <a:solidFill>
                <a:schemeClr val="accent2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endParaRPr lang="en-US" sz="1400" dirty="0"/>
          </a:p>
        </p:txBody>
      </p:sp>
      <p:grpSp>
        <p:nvGrpSpPr>
          <p:cNvPr id="24" name="Group 23"/>
          <p:cNvGrpSpPr/>
          <p:nvPr/>
        </p:nvGrpSpPr>
        <p:grpSpPr>
          <a:xfrm>
            <a:off x="2557549" y="2608260"/>
            <a:ext cx="3732822" cy="768744"/>
            <a:chOff x="1390901" y="2639791"/>
            <a:chExt cx="3732822" cy="768744"/>
          </a:xfrm>
        </p:grpSpPr>
        <p:sp>
          <p:nvSpPr>
            <p:cNvPr id="25" name="Rectangle 24"/>
            <p:cNvSpPr/>
            <p:nvPr/>
          </p:nvSpPr>
          <p:spPr bwMode="auto">
            <a:xfrm>
              <a:off x="1390901" y="2639791"/>
              <a:ext cx="555047" cy="768744"/>
            </a:xfrm>
            <a:prstGeom prst="rect">
              <a:avLst/>
            </a:prstGeom>
            <a:noFill/>
            <a:ln w="95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sym typeface="Wingdings" pitchFamily="2" charset="2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2522249" y="2639791"/>
              <a:ext cx="555047" cy="768744"/>
            </a:xfrm>
            <a:prstGeom prst="rect">
              <a:avLst/>
            </a:prstGeom>
            <a:noFill/>
            <a:ln w="95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sym typeface="Wingdings" pitchFamily="2" charset="2"/>
              </a:endParaRPr>
            </a:p>
          </p:txBody>
        </p:sp>
        <p:cxnSp>
          <p:nvCxnSpPr>
            <p:cNvPr id="27" name="Straight Connector 26"/>
            <p:cNvCxnSpPr/>
            <p:nvPr/>
          </p:nvCxnSpPr>
          <p:spPr bwMode="auto">
            <a:xfrm>
              <a:off x="1945948" y="2744988"/>
              <a:ext cx="576301" cy="0"/>
            </a:xfrm>
            <a:prstGeom prst="line">
              <a:avLst/>
            </a:prstGeom>
            <a:noFill/>
            <a:ln w="635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Straight Connector 27"/>
            <p:cNvCxnSpPr/>
            <p:nvPr/>
          </p:nvCxnSpPr>
          <p:spPr bwMode="auto">
            <a:xfrm>
              <a:off x="1940324" y="2824559"/>
              <a:ext cx="576301" cy="0"/>
            </a:xfrm>
            <a:prstGeom prst="line">
              <a:avLst/>
            </a:prstGeom>
            <a:noFill/>
            <a:ln w="635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" name="Straight Connector 28"/>
            <p:cNvCxnSpPr/>
            <p:nvPr/>
          </p:nvCxnSpPr>
          <p:spPr bwMode="auto">
            <a:xfrm>
              <a:off x="1945947" y="2897388"/>
              <a:ext cx="576301" cy="0"/>
            </a:xfrm>
            <a:prstGeom prst="line">
              <a:avLst/>
            </a:prstGeom>
            <a:noFill/>
            <a:ln w="635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/>
            <p:cNvCxnSpPr/>
            <p:nvPr/>
          </p:nvCxnSpPr>
          <p:spPr bwMode="auto">
            <a:xfrm>
              <a:off x="1940323" y="2986400"/>
              <a:ext cx="576301" cy="0"/>
            </a:xfrm>
            <a:prstGeom prst="line">
              <a:avLst/>
            </a:prstGeom>
            <a:noFill/>
            <a:ln w="635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Straight Connector 30"/>
            <p:cNvCxnSpPr/>
            <p:nvPr/>
          </p:nvCxnSpPr>
          <p:spPr bwMode="auto">
            <a:xfrm>
              <a:off x="1945947" y="3075412"/>
              <a:ext cx="576301" cy="0"/>
            </a:xfrm>
            <a:prstGeom prst="line">
              <a:avLst/>
            </a:prstGeom>
            <a:noFill/>
            <a:ln w="635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/>
            <p:cNvCxnSpPr/>
            <p:nvPr/>
          </p:nvCxnSpPr>
          <p:spPr bwMode="auto">
            <a:xfrm>
              <a:off x="1940323" y="3154983"/>
              <a:ext cx="576301" cy="0"/>
            </a:xfrm>
            <a:prstGeom prst="line">
              <a:avLst/>
            </a:prstGeom>
            <a:noFill/>
            <a:ln w="635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" name="Straight Connector 32"/>
            <p:cNvCxnSpPr/>
            <p:nvPr/>
          </p:nvCxnSpPr>
          <p:spPr bwMode="auto">
            <a:xfrm>
              <a:off x="1945946" y="3227812"/>
              <a:ext cx="576301" cy="0"/>
            </a:xfrm>
            <a:prstGeom prst="line">
              <a:avLst/>
            </a:prstGeom>
            <a:noFill/>
            <a:ln w="635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>
              <a:off x="1940322" y="3316824"/>
              <a:ext cx="576301" cy="0"/>
            </a:xfrm>
            <a:prstGeom prst="line">
              <a:avLst/>
            </a:prstGeom>
            <a:noFill/>
            <a:ln w="635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5" name="Rectangle 34"/>
            <p:cNvSpPr/>
            <p:nvPr/>
          </p:nvSpPr>
          <p:spPr bwMode="auto">
            <a:xfrm>
              <a:off x="3437328" y="2639791"/>
              <a:ext cx="555047" cy="768744"/>
            </a:xfrm>
            <a:prstGeom prst="rect">
              <a:avLst/>
            </a:prstGeom>
            <a:noFill/>
            <a:ln w="95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sym typeface="Wingdings" pitchFamily="2" charset="2"/>
              </a:endParaRPr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4568676" y="2639791"/>
              <a:ext cx="555047" cy="768744"/>
            </a:xfrm>
            <a:prstGeom prst="rect">
              <a:avLst/>
            </a:prstGeom>
            <a:noFill/>
            <a:ln w="95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sym typeface="Wingdings" pitchFamily="2" charset="2"/>
              </a:endParaRPr>
            </a:p>
          </p:txBody>
        </p:sp>
        <p:cxnSp>
          <p:nvCxnSpPr>
            <p:cNvPr id="37" name="Straight Connector 36"/>
            <p:cNvCxnSpPr/>
            <p:nvPr/>
          </p:nvCxnSpPr>
          <p:spPr bwMode="auto">
            <a:xfrm>
              <a:off x="3986750" y="2986400"/>
              <a:ext cx="576301" cy="0"/>
            </a:xfrm>
            <a:prstGeom prst="line">
              <a:avLst/>
            </a:prstGeom>
            <a:noFill/>
            <a:ln w="635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512374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ASCII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8578" y="1462708"/>
            <a:ext cx="6810375" cy="4648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1218578" y="6167940"/>
            <a:ext cx="6673416" cy="749695"/>
          </a:xfrm>
          <a:prstGeom prst="rect">
            <a:avLst/>
          </a:prstGeom>
          <a:solidFill>
            <a:srgbClr val="0C2D8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For our ICE/Lab4, we are just sending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 ASCII characters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186959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Simple put character function: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2000" dirty="0" smtClean="0">
                <a:solidFill>
                  <a:srgbClr val="00B050"/>
                </a:solidFill>
              </a:rPr>
              <a:t>// wait for TX to be ready for sending</a:t>
            </a:r>
          </a:p>
          <a:p>
            <a:pPr marL="0" indent="0">
              <a:buNone/>
            </a:pPr>
            <a:r>
              <a:rPr lang="en-US" sz="2000" dirty="0" smtClean="0"/>
              <a:t>void </a:t>
            </a:r>
            <a:r>
              <a:rPr lang="en-US" sz="2000" dirty="0" err="1"/>
              <a:t>uart_putc</a:t>
            </a:r>
            <a:r>
              <a:rPr lang="en-US" sz="2000" dirty="0"/>
              <a:t>(</a:t>
            </a:r>
            <a:r>
              <a:rPr lang="en-US" sz="2000" dirty="0" err="1"/>
              <a:t>const</a:t>
            </a:r>
            <a:r>
              <a:rPr lang="en-US" sz="2000" dirty="0"/>
              <a:t> </a:t>
            </a:r>
            <a:r>
              <a:rPr lang="en-US" sz="2000" dirty="0" smtClean="0"/>
              <a:t>int8_t </a:t>
            </a:r>
            <a:r>
              <a:rPr lang="en-US" sz="2000" dirty="0"/>
              <a:t>c){</a:t>
            </a:r>
          </a:p>
          <a:p>
            <a:pPr marL="0" indent="0">
              <a:buNone/>
            </a:pPr>
            <a:r>
              <a:rPr lang="en-US" sz="2000" dirty="0"/>
              <a:t>    while (!(IFG2 &amp; UCA0TXIFG));  </a:t>
            </a:r>
            <a:r>
              <a:rPr lang="en-US" sz="2000" dirty="0">
                <a:solidFill>
                  <a:srgbClr val="00B050"/>
                </a:solidFill>
              </a:rPr>
              <a:t>// USCI_A0 TX buffer ready?</a:t>
            </a:r>
          </a:p>
          <a:p>
            <a:pPr marL="0" indent="0">
              <a:buNone/>
            </a:pPr>
            <a:r>
              <a:rPr lang="en-US" sz="2000" dirty="0"/>
              <a:t>    UCA0TXBUF </a:t>
            </a:r>
            <a:r>
              <a:rPr lang="en-US" sz="2000" dirty="0" smtClean="0"/>
              <a:t>= </a:t>
            </a:r>
            <a:r>
              <a:rPr lang="en-US" sz="2000" dirty="0"/>
              <a:t>c;         </a:t>
            </a:r>
            <a:r>
              <a:rPr lang="en-US" sz="2000" dirty="0" smtClean="0"/>
              <a:t>   </a:t>
            </a:r>
            <a:r>
              <a:rPr lang="en-US" sz="2000" dirty="0" smtClean="0">
                <a:solidFill>
                  <a:srgbClr val="00B050"/>
                </a:solidFill>
              </a:rPr>
              <a:t>// </a:t>
            </a:r>
            <a:r>
              <a:rPr lang="en-US" sz="2000" dirty="0">
                <a:solidFill>
                  <a:srgbClr val="00B050"/>
                </a:solidFill>
              </a:rPr>
              <a:t>TX</a:t>
            </a:r>
          </a:p>
          <a:p>
            <a:pPr marL="0" indent="0">
              <a:buNone/>
            </a:pPr>
            <a:r>
              <a:rPr lang="en-US" sz="2000" dirty="0" smtClean="0"/>
              <a:t>}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Now, you could easily expand this into transmitting strings or (char* or int8_t*) or char[]</a:t>
            </a:r>
          </a:p>
          <a:p>
            <a:r>
              <a:rPr lang="en-US" dirty="0" smtClean="0"/>
              <a:t>You can declare char arrays like this:</a:t>
            </a:r>
          </a:p>
          <a:p>
            <a:pPr lvl="1"/>
            <a:r>
              <a:rPr lang="en-US" dirty="0" smtClean="0"/>
              <a:t>char </a:t>
            </a:r>
            <a:r>
              <a:rPr lang="en-US" dirty="0" err="1" smtClean="0"/>
              <a:t>my_str</a:t>
            </a:r>
            <a:r>
              <a:rPr lang="en-US" dirty="0" smtClean="0"/>
              <a:t>[] = “hello”;  </a:t>
            </a:r>
            <a:r>
              <a:rPr lang="en-US" dirty="0" smtClean="0">
                <a:solidFill>
                  <a:srgbClr val="00B050"/>
                </a:solidFill>
              </a:rPr>
              <a:t>// compiler will allocate the array size</a:t>
            </a:r>
          </a:p>
          <a:p>
            <a:pPr lvl="1"/>
            <a:r>
              <a:rPr lang="en-US" dirty="0" smtClean="0"/>
              <a:t>Now C will create an array of: [‘</a:t>
            </a:r>
            <a:r>
              <a:rPr lang="en-US" dirty="0" err="1" smtClean="0"/>
              <a:t>h’,’e’,’l’,’l’,’o</a:t>
            </a:r>
            <a:r>
              <a:rPr lang="en-US" dirty="0" smtClean="0"/>
              <a:t>’,’\0’]</a:t>
            </a:r>
          </a:p>
          <a:p>
            <a:pPr lvl="2"/>
            <a:r>
              <a:rPr lang="en-US" dirty="0" smtClean="0"/>
              <a:t>’\0’ is the same as 0 … it is just a string terminator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73918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dirty="0" smtClean="0"/>
              <a:t>What if you wanted to send 112 via serial, how do you turn it into ASCII characters [‘1’,’1’,’2’]?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</a:rPr>
              <a:t>/**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</a:rPr>
              <a:t>Inter to asci</a:t>
            </a: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</a:rPr>
              <a:t>v</a:t>
            </a:r>
            <a:r>
              <a:rPr lang="en-US" dirty="0" smtClean="0">
                <a:solidFill>
                  <a:srgbClr val="00B050"/>
                </a:solidFill>
              </a:rPr>
              <a:t>alue: integer to convert, result: buffer to put the characters into, base: 10 if decimal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</a:rPr>
              <a:t>*/</a:t>
            </a:r>
            <a:endParaRPr lang="en-US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b="0" dirty="0" smtClean="0"/>
              <a:t>void </a:t>
            </a:r>
            <a:r>
              <a:rPr lang="en-US" b="0" dirty="0" err="1"/>
              <a:t>itoa</a:t>
            </a:r>
            <a:r>
              <a:rPr lang="en-US" b="0" dirty="0"/>
              <a:t>(int16_t value, char* result, uint16_t base){</a:t>
            </a:r>
          </a:p>
          <a:p>
            <a:pPr marL="0" indent="0">
              <a:buNone/>
            </a:pPr>
            <a:r>
              <a:rPr lang="en-US" b="0" dirty="0"/>
              <a:t>      </a:t>
            </a:r>
            <a:r>
              <a:rPr lang="en-US" b="0" dirty="0">
                <a:solidFill>
                  <a:srgbClr val="00B050"/>
                </a:solidFill>
              </a:rPr>
              <a:t>// check that the base if valid</a:t>
            </a:r>
          </a:p>
          <a:p>
            <a:pPr marL="0" indent="0">
              <a:buNone/>
            </a:pPr>
            <a:r>
              <a:rPr lang="en-US" b="0" dirty="0"/>
              <a:t>      if (base &lt; 2 || base &gt; 36) { *result = '\0';}</a:t>
            </a:r>
          </a:p>
          <a:p>
            <a:pPr marL="0" indent="0">
              <a:buNone/>
            </a:pPr>
            <a:endParaRPr lang="en-US" b="0" dirty="0"/>
          </a:p>
          <a:p>
            <a:pPr marL="0" indent="0">
              <a:buNone/>
            </a:pPr>
            <a:r>
              <a:rPr lang="en-US" b="0" dirty="0"/>
              <a:t>      char* </a:t>
            </a:r>
            <a:r>
              <a:rPr lang="en-US" b="0" dirty="0" err="1"/>
              <a:t>ptr</a:t>
            </a:r>
            <a:r>
              <a:rPr lang="en-US" b="0" dirty="0"/>
              <a:t> = result, *ptr1 = result, </a:t>
            </a:r>
            <a:r>
              <a:rPr lang="en-US" b="0" dirty="0" err="1"/>
              <a:t>tmp_char</a:t>
            </a:r>
            <a:r>
              <a:rPr lang="en-US" b="0" dirty="0"/>
              <a:t>;</a:t>
            </a:r>
          </a:p>
          <a:p>
            <a:pPr marL="0" indent="0">
              <a:buNone/>
            </a:pPr>
            <a:r>
              <a:rPr lang="en-US" b="0" dirty="0"/>
              <a:t>      int16_t </a:t>
            </a:r>
            <a:r>
              <a:rPr lang="en-US" b="0" dirty="0" err="1"/>
              <a:t>tmp_value</a:t>
            </a:r>
            <a:r>
              <a:rPr lang="en-US" b="0" dirty="0"/>
              <a:t>;</a:t>
            </a:r>
          </a:p>
          <a:p>
            <a:pPr marL="0" indent="0">
              <a:buNone/>
            </a:pPr>
            <a:endParaRPr lang="en-US" b="0" dirty="0"/>
          </a:p>
          <a:p>
            <a:pPr marL="0" indent="0">
              <a:buNone/>
            </a:pPr>
            <a:r>
              <a:rPr lang="en-US" b="0" dirty="0"/>
              <a:t>      do {</a:t>
            </a:r>
          </a:p>
          <a:p>
            <a:pPr marL="0" indent="0">
              <a:buNone/>
            </a:pPr>
            <a:r>
              <a:rPr lang="en-US" b="0" dirty="0"/>
              <a:t>        </a:t>
            </a:r>
            <a:r>
              <a:rPr lang="en-US" b="0" dirty="0" err="1"/>
              <a:t>tmp_value</a:t>
            </a:r>
            <a:r>
              <a:rPr lang="en-US" b="0" dirty="0"/>
              <a:t> = value;</a:t>
            </a:r>
          </a:p>
          <a:p>
            <a:pPr marL="0" indent="0">
              <a:buNone/>
            </a:pPr>
            <a:r>
              <a:rPr lang="en-US" b="0" dirty="0"/>
              <a:t>        value /= base;</a:t>
            </a:r>
          </a:p>
          <a:p>
            <a:pPr marL="0" indent="0">
              <a:buNone/>
            </a:pPr>
            <a:r>
              <a:rPr lang="en-US" b="0" dirty="0"/>
              <a:t>        *</a:t>
            </a:r>
            <a:r>
              <a:rPr lang="en-US" b="0" dirty="0" err="1"/>
              <a:t>ptr</a:t>
            </a:r>
            <a:r>
              <a:rPr lang="en-US" b="0" dirty="0"/>
              <a:t>++ = </a:t>
            </a:r>
            <a:r>
              <a:rPr lang="en-US" b="0" dirty="0">
                <a:solidFill>
                  <a:srgbClr val="7030A0"/>
                </a:solidFill>
              </a:rPr>
              <a:t>"</a:t>
            </a:r>
            <a:r>
              <a:rPr lang="en-US" b="0" dirty="0" smtClean="0">
                <a:solidFill>
                  <a:srgbClr val="7030A0"/>
                </a:solidFill>
              </a:rPr>
              <a:t>zyxwvutsrqponmlkjihgfedcba9876543210123456789abcdefghijklmnopqrstuvwxyz"</a:t>
            </a:r>
            <a:r>
              <a:rPr lang="en-US" b="0" dirty="0" smtClean="0"/>
              <a:t> [</a:t>
            </a:r>
            <a:r>
              <a:rPr lang="en-US" b="0" dirty="0"/>
              <a:t>35 + (</a:t>
            </a:r>
            <a:r>
              <a:rPr lang="en-US" b="0" dirty="0" err="1"/>
              <a:t>tmp_value</a:t>
            </a:r>
            <a:r>
              <a:rPr lang="en-US" b="0" dirty="0"/>
              <a:t> - value * base)];</a:t>
            </a:r>
          </a:p>
          <a:p>
            <a:pPr marL="0" indent="0">
              <a:buNone/>
            </a:pPr>
            <a:r>
              <a:rPr lang="en-US" b="0" dirty="0"/>
              <a:t>      } while ( value );</a:t>
            </a:r>
          </a:p>
          <a:p>
            <a:pPr marL="0" indent="0">
              <a:buNone/>
            </a:pPr>
            <a:endParaRPr lang="en-US" b="0" dirty="0"/>
          </a:p>
          <a:p>
            <a:pPr marL="0" indent="0">
              <a:buNone/>
            </a:pPr>
            <a:r>
              <a:rPr lang="en-US" b="0" dirty="0"/>
              <a:t>      *</a:t>
            </a:r>
            <a:r>
              <a:rPr lang="en-US" b="0" dirty="0" err="1"/>
              <a:t>ptr</a:t>
            </a:r>
            <a:r>
              <a:rPr lang="en-US" b="0" dirty="0"/>
              <a:t>-- = '\0';</a:t>
            </a:r>
          </a:p>
          <a:p>
            <a:pPr marL="0" indent="0">
              <a:buNone/>
            </a:pPr>
            <a:r>
              <a:rPr lang="en-US" b="0" dirty="0"/>
              <a:t>      while(ptr1 &lt; </a:t>
            </a:r>
            <a:r>
              <a:rPr lang="en-US" b="0" dirty="0" err="1"/>
              <a:t>ptr</a:t>
            </a:r>
            <a:r>
              <a:rPr lang="en-US" b="0" dirty="0"/>
              <a:t>) {</a:t>
            </a:r>
          </a:p>
          <a:p>
            <a:pPr marL="0" indent="0">
              <a:buNone/>
            </a:pPr>
            <a:r>
              <a:rPr lang="en-US" b="0" dirty="0"/>
              <a:t>        </a:t>
            </a:r>
            <a:r>
              <a:rPr lang="en-US" b="0" dirty="0" err="1"/>
              <a:t>tmp_char</a:t>
            </a:r>
            <a:r>
              <a:rPr lang="en-US" b="0" dirty="0"/>
              <a:t> = *</a:t>
            </a:r>
            <a:r>
              <a:rPr lang="en-US" b="0" dirty="0" err="1"/>
              <a:t>ptr</a:t>
            </a:r>
            <a:r>
              <a:rPr lang="en-US" b="0" dirty="0"/>
              <a:t>;</a:t>
            </a:r>
          </a:p>
          <a:p>
            <a:pPr marL="0" indent="0">
              <a:buNone/>
            </a:pPr>
            <a:r>
              <a:rPr lang="en-US" b="0" dirty="0"/>
              <a:t>        *</a:t>
            </a:r>
            <a:r>
              <a:rPr lang="en-US" b="0" dirty="0" err="1"/>
              <a:t>ptr</a:t>
            </a:r>
            <a:r>
              <a:rPr lang="en-US" b="0" dirty="0"/>
              <a:t>--= *ptr1;</a:t>
            </a:r>
          </a:p>
          <a:p>
            <a:pPr marL="0" indent="0">
              <a:buNone/>
            </a:pPr>
            <a:r>
              <a:rPr lang="en-US" b="0" dirty="0"/>
              <a:t>        *ptr1++ = </a:t>
            </a:r>
            <a:r>
              <a:rPr lang="en-US" b="0" dirty="0" err="1"/>
              <a:t>tmp_char</a:t>
            </a:r>
            <a:r>
              <a:rPr lang="en-US" b="0" dirty="0"/>
              <a:t>;</a:t>
            </a:r>
          </a:p>
          <a:p>
            <a:pPr marL="0" indent="0">
              <a:buNone/>
            </a:pPr>
            <a:r>
              <a:rPr lang="en-US" b="0" dirty="0"/>
              <a:t>      }</a:t>
            </a:r>
          </a:p>
          <a:p>
            <a:pPr marL="0" indent="0">
              <a:buNone/>
            </a:pPr>
            <a:r>
              <a:rPr lang="en-US" b="0" dirty="0"/>
              <a:t>}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Transmitting Numbers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15276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Simple get character (8 bits)</a:t>
            </a:r>
          </a:p>
          <a:p>
            <a:r>
              <a:rPr lang="en-US" dirty="0" smtClean="0"/>
              <a:t>We won’t be using this for Lab 4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int8_t </a:t>
            </a:r>
            <a:r>
              <a:rPr lang="en-US" dirty="0" err="1"/>
              <a:t>getchar</a:t>
            </a:r>
            <a:r>
              <a:rPr lang="en-US" dirty="0"/>
              <a:t>(void) {</a:t>
            </a:r>
          </a:p>
          <a:p>
            <a:pPr marL="0" indent="0">
              <a:buNone/>
            </a:pPr>
            <a:r>
              <a:rPr lang="en-US" dirty="0"/>
              <a:t>    while(!(IFG2 &amp; UCA0RXIFG</a:t>
            </a:r>
            <a:r>
              <a:rPr lang="en-US" dirty="0" smtClean="0"/>
              <a:t>));  </a:t>
            </a:r>
            <a:r>
              <a:rPr lang="en-US" dirty="0" smtClean="0">
                <a:solidFill>
                  <a:srgbClr val="00B050"/>
                </a:solidFill>
              </a:rPr>
              <a:t>// anything to get?</a:t>
            </a:r>
            <a:endParaRPr lang="en-US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dirty="0"/>
              <a:t>    IFG2 &amp;= ~UCA0RXIFG</a:t>
            </a:r>
            <a:r>
              <a:rPr lang="en-US" dirty="0" smtClean="0"/>
              <a:t>;            </a:t>
            </a:r>
            <a:r>
              <a:rPr lang="en-US" dirty="0" smtClean="0">
                <a:solidFill>
                  <a:srgbClr val="00B050"/>
                </a:solidFill>
              </a:rPr>
              <a:t>// clear the flag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return UCA0RXBUF</a:t>
            </a:r>
            <a:r>
              <a:rPr lang="en-US" dirty="0" smtClean="0"/>
              <a:t>;               </a:t>
            </a:r>
            <a:r>
              <a:rPr lang="en-US" dirty="0" smtClean="0">
                <a:solidFill>
                  <a:srgbClr val="00B050"/>
                </a:solidFill>
              </a:rPr>
              <a:t>// get the data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}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Again, you can expand this out into grabbing a string of characters, a bunch of bytes until you get a certain stop sequence, or even a fixed number of bytes</a:t>
            </a:r>
          </a:p>
          <a:p>
            <a:r>
              <a:rPr lang="en-US" dirty="0" smtClean="0"/>
              <a:t>It is common in serial communications to define data packet formats uses them when you are doing TX/RX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67799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Often, embedded systems have 1 or 2 serial ports on them … these are HW serial ports</a:t>
            </a:r>
          </a:p>
          <a:p>
            <a:r>
              <a:rPr lang="en-US" dirty="0" smtClean="0"/>
              <a:t>If you need more, you can use SW serial which is just bit-banging on a pair of pins</a:t>
            </a:r>
          </a:p>
          <a:p>
            <a:pPr lvl="1"/>
            <a:r>
              <a:rPr lang="en-US" dirty="0" smtClean="0"/>
              <a:t>This usually will consume some process time and typically limited to lower data rates</a:t>
            </a:r>
          </a:p>
          <a:p>
            <a:r>
              <a:rPr lang="en-US" dirty="0" smtClean="0"/>
              <a:t>If your embedded system has USB, like a Raspberry Pi, then you can just add on a serial-to-USB controller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HW vs SW Serial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20856" b="15565"/>
          <a:stretch/>
        </p:blipFill>
        <p:spPr>
          <a:xfrm>
            <a:off x="840921" y="4617436"/>
            <a:ext cx="2804965" cy="17833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4396" y="4643545"/>
            <a:ext cx="4543602" cy="139034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44213" y="6033887"/>
            <a:ext cx="38843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Arduino Cable from </a:t>
            </a:r>
            <a:r>
              <a:rPr lang="en-US" dirty="0" err="1" smtClean="0"/>
              <a:t>Sparkfun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642704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I2C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791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I2C Sensors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I2C is common protocol for embedded systems </a:t>
            </a:r>
          </a:p>
          <a:p>
            <a:r>
              <a:rPr lang="en-US" dirty="0" smtClean="0"/>
              <a:t>Common applications:</a:t>
            </a:r>
          </a:p>
          <a:p>
            <a:pPr lvl="1"/>
            <a:r>
              <a:rPr lang="en-US" dirty="0" smtClean="0"/>
              <a:t>Camera adjustments</a:t>
            </a:r>
          </a:p>
          <a:p>
            <a:pPr lvl="1"/>
            <a:r>
              <a:rPr lang="en-US" dirty="0" smtClean="0"/>
              <a:t>Inertial measurement units</a:t>
            </a:r>
          </a:p>
          <a:p>
            <a:pPr lvl="1"/>
            <a:r>
              <a:rPr lang="en-US" dirty="0" smtClean="0"/>
              <a:t>Temperature sensors</a:t>
            </a:r>
          </a:p>
          <a:p>
            <a:pPr lvl="1"/>
            <a:r>
              <a:rPr lang="en-US" dirty="0" smtClean="0"/>
              <a:t>Pressure sensors</a:t>
            </a:r>
          </a:p>
          <a:p>
            <a:pPr lvl="1"/>
            <a:r>
              <a:rPr lang="en-US" dirty="0" smtClean="0"/>
              <a:t>EEPROM</a:t>
            </a:r>
          </a:p>
          <a:p>
            <a:pPr lvl="1"/>
            <a:r>
              <a:rPr lang="en-US" dirty="0" err="1" smtClean="0"/>
              <a:t>etc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7993" y="1928123"/>
            <a:ext cx="2510247" cy="18839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89069" y="3812102"/>
            <a:ext cx="28680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Cellphone IMU ($14)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7993" y="4273767"/>
            <a:ext cx="2143125" cy="21431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817" y="4557711"/>
            <a:ext cx="4241737" cy="169669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85061" y="4636306"/>
            <a:ext cx="543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uC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356586" y="6054350"/>
            <a:ext cx="8386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sensor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2428433" y="6054350"/>
            <a:ext cx="8386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sensor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1482842" y="6054350"/>
            <a:ext cx="10086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actuator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0565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R2D2 Capstone: I2C Servo Driver</a:t>
            </a:r>
            <a:endParaRPr lang="en-US" dirty="0"/>
          </a:p>
        </p:txBody>
      </p:sp>
      <p:pic>
        <p:nvPicPr>
          <p:cNvPr id="1026" name="Picture 2" descr="https://github.com/DFEC-R2D2/r2d2/raw/master/pics/dev-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6215" y="1711569"/>
            <a:ext cx="6003465" cy="450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6523" y="1940169"/>
            <a:ext cx="24970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The servo motors driving the doors on R2-D2’s head were driven by I2C commands</a:t>
            </a:r>
            <a:endParaRPr lang="en-US" sz="1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364" y="3413726"/>
            <a:ext cx="2102198" cy="2801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911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65760" y="1463040"/>
            <a:ext cx="8412480" cy="3231234"/>
          </a:xfrm>
        </p:spPr>
        <p:txBody>
          <a:bodyPr/>
          <a:lstStyle/>
          <a:p>
            <a:r>
              <a:rPr lang="en-US" dirty="0" smtClean="0"/>
              <a:t>I2C is a packet based protocol with a </a:t>
            </a:r>
            <a:r>
              <a:rPr lang="en-US" dirty="0"/>
              <a:t>7</a:t>
            </a:r>
            <a:r>
              <a:rPr lang="en-US" dirty="0" smtClean="0"/>
              <a:t>b address</a:t>
            </a:r>
          </a:p>
          <a:p>
            <a:pPr lvl="1"/>
            <a:r>
              <a:rPr lang="en-US" dirty="0" smtClean="0"/>
              <a:t>Allows 128 devices on network</a:t>
            </a:r>
          </a:p>
          <a:p>
            <a:pPr lvl="1"/>
            <a:r>
              <a:rPr lang="en-US" dirty="0" smtClean="0"/>
              <a:t>More complex than UART and SPI</a:t>
            </a:r>
          </a:p>
          <a:p>
            <a:pPr lvl="1"/>
            <a:r>
              <a:rPr lang="en-US" dirty="0" smtClean="0"/>
              <a:t>Popular in a variety of applications</a:t>
            </a:r>
          </a:p>
          <a:p>
            <a:pPr lvl="2"/>
            <a:r>
              <a:rPr lang="en-US" dirty="0" smtClean="0"/>
              <a:t>Memory, </a:t>
            </a:r>
            <a:r>
              <a:rPr lang="en-US" dirty="0" err="1" smtClean="0"/>
              <a:t>MUXes</a:t>
            </a:r>
            <a:r>
              <a:rPr lang="en-US" dirty="0" smtClean="0"/>
              <a:t>, ADCs, </a:t>
            </a:r>
            <a:r>
              <a:rPr lang="en-US" dirty="0" err="1" smtClean="0"/>
              <a:t>etc</a:t>
            </a:r>
            <a:endParaRPr lang="en-US" dirty="0" smtClean="0"/>
          </a:p>
          <a:p>
            <a:pPr lvl="1"/>
            <a:r>
              <a:rPr lang="en-US" dirty="0" smtClean="0"/>
              <a:t>Only need 2 wires (no SS link on SPI)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416" y="4187996"/>
            <a:ext cx="7533167" cy="1682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529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Initialize the I2C Subsystem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void </a:t>
            </a:r>
            <a:r>
              <a:rPr lang="en-US" sz="2300" dirty="0"/>
              <a:t>i2c_init(void</a:t>
            </a:r>
            <a:r>
              <a:rPr lang="en-US" sz="2300" dirty="0" smtClean="0"/>
              <a:t>){</a:t>
            </a:r>
          </a:p>
          <a:p>
            <a:pPr marL="0" indent="0">
              <a:buNone/>
            </a:pPr>
            <a:r>
              <a:rPr lang="en-US" sz="2300" dirty="0"/>
              <a:t> </a:t>
            </a:r>
            <a:r>
              <a:rPr lang="en-US" sz="2300" dirty="0" smtClean="0"/>
              <a:t>   UCB0CTL1 </a:t>
            </a:r>
            <a:r>
              <a:rPr lang="en-US" sz="2300" dirty="0"/>
              <a:t>= UCSWRST</a:t>
            </a:r>
            <a:r>
              <a:rPr lang="en-US" sz="2300" dirty="0" smtClean="0"/>
              <a:t>;  </a:t>
            </a:r>
            <a:r>
              <a:rPr lang="en-US" sz="2300" dirty="0" smtClean="0">
                <a:solidFill>
                  <a:srgbClr val="00B050"/>
                </a:solidFill>
              </a:rPr>
              <a:t>// hold in reset while configuring</a:t>
            </a:r>
          </a:p>
          <a:p>
            <a:pPr marL="0" indent="0">
              <a:buNone/>
            </a:pPr>
            <a:r>
              <a:rPr lang="en-US" sz="2300" dirty="0"/>
              <a:t> </a:t>
            </a:r>
            <a:r>
              <a:rPr lang="en-US" sz="2300" dirty="0" smtClean="0"/>
              <a:t>   </a:t>
            </a:r>
            <a:r>
              <a:rPr lang="en-US" sz="2300" dirty="0"/>
              <a:t>UCB0CTL0 = UCMST | UCMODE_3 | UCSYNC</a:t>
            </a:r>
            <a:r>
              <a:rPr lang="en-US" sz="2300" dirty="0" smtClean="0"/>
              <a:t>;  </a:t>
            </a:r>
            <a:r>
              <a:rPr lang="en-US" sz="2300" dirty="0" smtClean="0">
                <a:solidFill>
                  <a:srgbClr val="00B050"/>
                </a:solidFill>
              </a:rPr>
              <a:t>// set to master</a:t>
            </a:r>
            <a:endParaRPr lang="en-US" sz="2300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US" sz="2300" dirty="0"/>
          </a:p>
          <a:p>
            <a:pPr marL="0" indent="0">
              <a:buNone/>
            </a:pPr>
            <a:r>
              <a:rPr lang="en-US" sz="2300" dirty="0"/>
              <a:t>    </a:t>
            </a:r>
            <a:r>
              <a:rPr lang="en-US" sz="2300" dirty="0">
                <a:solidFill>
                  <a:srgbClr val="00B050"/>
                </a:solidFill>
              </a:rPr>
              <a:t>/**</a:t>
            </a:r>
          </a:p>
          <a:p>
            <a:pPr marL="0" indent="0">
              <a:buNone/>
            </a:pPr>
            <a:r>
              <a:rPr lang="en-US" sz="2300" dirty="0">
                <a:solidFill>
                  <a:srgbClr val="00B050"/>
                </a:solidFill>
              </a:rPr>
              <a:t>     * </a:t>
            </a:r>
            <a:r>
              <a:rPr lang="en-US" sz="2300" dirty="0" smtClean="0">
                <a:solidFill>
                  <a:srgbClr val="00B050"/>
                </a:solidFill>
              </a:rPr>
              <a:t>Set to 100kHz </a:t>
            </a:r>
            <a:r>
              <a:rPr lang="en-US" sz="2300" dirty="0">
                <a:solidFill>
                  <a:srgbClr val="00B050"/>
                </a:solidFill>
              </a:rPr>
              <a:t>when sourcing from SMCLK</a:t>
            </a:r>
          </a:p>
          <a:p>
            <a:pPr marL="0" indent="0">
              <a:buNone/>
            </a:pPr>
            <a:r>
              <a:rPr lang="en-US" sz="2300" dirty="0">
                <a:solidFill>
                  <a:srgbClr val="00B050"/>
                </a:solidFill>
              </a:rPr>
              <a:t>     * where SMCLK = 1MHz</a:t>
            </a:r>
          </a:p>
          <a:p>
            <a:pPr marL="0" indent="0">
              <a:buNone/>
            </a:pPr>
            <a:r>
              <a:rPr lang="en-US" sz="2300" dirty="0">
                <a:solidFill>
                  <a:srgbClr val="00B050"/>
                </a:solidFill>
              </a:rPr>
              <a:t>     */</a:t>
            </a:r>
          </a:p>
          <a:p>
            <a:pPr marL="0" indent="0">
              <a:buNone/>
            </a:pPr>
            <a:r>
              <a:rPr lang="en-US" sz="2300" dirty="0"/>
              <a:t>    UCB0BR0 = 10;</a:t>
            </a:r>
          </a:p>
          <a:p>
            <a:pPr marL="0" indent="0">
              <a:buNone/>
            </a:pPr>
            <a:r>
              <a:rPr lang="en-US" sz="2300" dirty="0"/>
              <a:t>    UCB0BR1 = 0;</a:t>
            </a:r>
          </a:p>
          <a:p>
            <a:pPr marL="0" indent="0">
              <a:buNone/>
            </a:pPr>
            <a:r>
              <a:rPr lang="en-US" sz="2300" dirty="0" smtClean="0"/>
              <a:t>    </a:t>
            </a:r>
          </a:p>
          <a:p>
            <a:pPr marL="0" indent="0">
              <a:buNone/>
            </a:pPr>
            <a:r>
              <a:rPr lang="en-US" sz="2300" dirty="0"/>
              <a:t> </a:t>
            </a:r>
            <a:r>
              <a:rPr lang="en-US" sz="2300" dirty="0" smtClean="0"/>
              <a:t>   UCB0CTL1 |= </a:t>
            </a:r>
            <a:r>
              <a:rPr lang="en-US" sz="2300" dirty="0"/>
              <a:t>UCSSEL_2</a:t>
            </a:r>
            <a:r>
              <a:rPr lang="en-US" sz="2300" dirty="0" smtClean="0"/>
              <a:t>;  // set clock to SMCLK</a:t>
            </a:r>
          </a:p>
          <a:p>
            <a:pPr marL="0" indent="0">
              <a:buNone/>
            </a:pPr>
            <a:r>
              <a:rPr lang="en-US" sz="2300" dirty="0"/>
              <a:t> </a:t>
            </a:r>
            <a:r>
              <a:rPr lang="en-US" sz="2300" dirty="0" smtClean="0"/>
              <a:t>   UCB0CTL1 &amp;= ~UCSWRST;  // take out of reset</a:t>
            </a:r>
          </a:p>
          <a:p>
            <a:pPr marL="0" indent="0">
              <a:buNone/>
            </a:pPr>
            <a:r>
              <a:rPr lang="en-US" sz="2300" dirty="0" smtClean="0"/>
              <a:t>}</a:t>
            </a:r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3487764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Types of Serial </a:t>
            </a:r>
            <a:r>
              <a:rPr lang="en-US" dirty="0" err="1" smtClean="0"/>
              <a:t>Comm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Universal Serial Bus (USB): used for everything </a:t>
            </a:r>
          </a:p>
          <a:p>
            <a:r>
              <a:rPr lang="en-US" dirty="0" err="1" smtClean="0"/>
              <a:t>CANBus</a:t>
            </a:r>
            <a:r>
              <a:rPr lang="en-US" dirty="0" smtClean="0"/>
              <a:t>: common in cars</a:t>
            </a:r>
          </a:p>
          <a:p>
            <a:r>
              <a:rPr lang="en-US" dirty="0" smtClean="0"/>
              <a:t>RS-485: single master, multiple slave</a:t>
            </a:r>
          </a:p>
          <a:p>
            <a:r>
              <a:rPr lang="en-US" dirty="0" smtClean="0"/>
              <a:t>MIL-STD-1553: common in aircraft and spacecraft</a:t>
            </a:r>
          </a:p>
          <a:p>
            <a:r>
              <a:rPr lang="en-US" dirty="0" smtClean="0"/>
              <a:t>UART</a:t>
            </a:r>
            <a:r>
              <a:rPr lang="en-US" dirty="0"/>
              <a:t>: Similar to RS232, but uses TTL, one-to-one</a:t>
            </a:r>
          </a:p>
          <a:p>
            <a:r>
              <a:rPr lang="en-US" dirty="0"/>
              <a:t>SPI: common in embedded systems (e.g., cellphones)</a:t>
            </a:r>
          </a:p>
          <a:p>
            <a:r>
              <a:rPr lang="en-US" dirty="0"/>
              <a:t>I2C: common in embedded systems (e.g., cellphones)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2852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TX/RX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b="0" dirty="0" smtClean="0"/>
              <a:t>The transmitting data</a:t>
            </a:r>
          </a:p>
          <a:p>
            <a:pPr marL="0" indent="0">
              <a:buNone/>
            </a:pPr>
            <a:endParaRPr lang="en-US" b="0" dirty="0" smtClean="0"/>
          </a:p>
          <a:p>
            <a:pPr marL="0" indent="0">
              <a:buNone/>
            </a:pPr>
            <a:r>
              <a:rPr lang="en-US" b="0" dirty="0" err="1"/>
              <a:t>int</a:t>
            </a:r>
            <a:r>
              <a:rPr lang="en-US" b="0" dirty="0"/>
              <a:t> </a:t>
            </a:r>
            <a:r>
              <a:rPr lang="en-US" b="0" dirty="0" smtClean="0"/>
              <a:t>i2c_transfer(uint8_t </a:t>
            </a:r>
            <a:r>
              <a:rPr lang="en-US" b="0" dirty="0" err="1" smtClean="0"/>
              <a:t>addr</a:t>
            </a:r>
            <a:r>
              <a:rPr lang="en-US" b="0" dirty="0" smtClean="0"/>
              <a:t>, uint8_t </a:t>
            </a:r>
            <a:r>
              <a:rPr lang="en-US" b="0" dirty="0"/>
              <a:t>*</a:t>
            </a:r>
            <a:r>
              <a:rPr lang="en-US" b="0" dirty="0" err="1"/>
              <a:t>buf</a:t>
            </a:r>
            <a:r>
              <a:rPr lang="en-US" b="0" dirty="0"/>
              <a:t>, </a:t>
            </a:r>
            <a:r>
              <a:rPr lang="en-US" b="0" dirty="0" err="1"/>
              <a:t>size_t</a:t>
            </a:r>
            <a:r>
              <a:rPr lang="en-US" b="0" dirty="0"/>
              <a:t> </a:t>
            </a:r>
            <a:r>
              <a:rPr lang="en-US" b="0" dirty="0" err="1"/>
              <a:t>nbytes</a:t>
            </a:r>
            <a:r>
              <a:rPr lang="en-US" b="0" dirty="0" smtClean="0"/>
              <a:t>){</a:t>
            </a:r>
          </a:p>
          <a:p>
            <a:pPr marL="0" indent="0">
              <a:buNone/>
            </a:pPr>
            <a:r>
              <a:rPr lang="en-US" b="0" dirty="0" smtClean="0"/>
              <a:t>  UCB0I2CSA = </a:t>
            </a:r>
            <a:r>
              <a:rPr lang="en-US" b="0" dirty="0" err="1" smtClean="0"/>
              <a:t>addr</a:t>
            </a:r>
            <a:r>
              <a:rPr lang="en-US" b="0" dirty="0" smtClean="0"/>
              <a:t>;  </a:t>
            </a:r>
            <a:r>
              <a:rPr lang="en-US" b="0" dirty="0" smtClean="0">
                <a:solidFill>
                  <a:srgbClr val="00B050"/>
                </a:solidFill>
              </a:rPr>
              <a:t>// set slave address</a:t>
            </a:r>
          </a:p>
          <a:p>
            <a:pPr marL="0" indent="0">
              <a:buNone/>
            </a:pPr>
            <a:r>
              <a:rPr lang="en-US" b="0" dirty="0"/>
              <a:t> </a:t>
            </a:r>
            <a:r>
              <a:rPr lang="en-US" b="0" dirty="0" smtClean="0"/>
              <a:t> UCB0CTL1 </a:t>
            </a:r>
            <a:r>
              <a:rPr lang="en-US" b="0" dirty="0"/>
              <a:t>|= UCTR | UCTXSTT</a:t>
            </a:r>
            <a:r>
              <a:rPr lang="en-US" b="0" dirty="0" smtClean="0"/>
              <a:t>;  </a:t>
            </a:r>
            <a:r>
              <a:rPr lang="en-US" b="0" dirty="0" smtClean="0">
                <a:solidFill>
                  <a:srgbClr val="00B050"/>
                </a:solidFill>
              </a:rPr>
              <a:t>// set start condition</a:t>
            </a:r>
          </a:p>
          <a:p>
            <a:pPr marL="0" indent="0">
              <a:buNone/>
            </a:pPr>
            <a:r>
              <a:rPr lang="en-US" b="0" dirty="0" smtClean="0"/>
              <a:t>  </a:t>
            </a:r>
          </a:p>
          <a:p>
            <a:pPr marL="0" indent="0">
              <a:buNone/>
            </a:pPr>
            <a:r>
              <a:rPr lang="en-US" b="0" dirty="0"/>
              <a:t> </a:t>
            </a:r>
            <a:r>
              <a:rPr lang="en-US" b="0" dirty="0" smtClean="0"/>
              <a:t> while </a:t>
            </a:r>
            <a:r>
              <a:rPr lang="en-US" b="0" dirty="0"/>
              <a:t>((UCB0CTL1 &amp; UCTXSTT) &amp;&amp; ((IFG2 &amp; UCB0TXIFG) == 0</a:t>
            </a:r>
            <a:r>
              <a:rPr lang="en-US" b="0" dirty="0" smtClean="0"/>
              <a:t>));</a:t>
            </a:r>
          </a:p>
          <a:p>
            <a:pPr marL="0" indent="0">
              <a:buNone/>
            </a:pPr>
            <a:r>
              <a:rPr lang="en-US" b="0" dirty="0" smtClean="0"/>
              <a:t>  </a:t>
            </a:r>
          </a:p>
          <a:p>
            <a:pPr marL="0" indent="0">
              <a:buNone/>
            </a:pPr>
            <a:r>
              <a:rPr lang="en-US" b="0" dirty="0"/>
              <a:t> </a:t>
            </a:r>
            <a:r>
              <a:rPr lang="en-US" b="0" dirty="0" smtClean="0"/>
              <a:t> err </a:t>
            </a:r>
            <a:r>
              <a:rPr lang="en-US" b="0" dirty="0"/>
              <a:t>= _</a:t>
            </a:r>
            <a:r>
              <a:rPr lang="en-US" b="0" dirty="0" err="1"/>
              <a:t>check_ack</a:t>
            </a:r>
            <a:r>
              <a:rPr lang="en-US" b="0" dirty="0"/>
              <a:t>(dev</a:t>
            </a:r>
            <a:r>
              <a:rPr lang="en-US" b="0" dirty="0" smtClean="0"/>
              <a:t>);  </a:t>
            </a:r>
            <a:r>
              <a:rPr lang="en-US" b="0" dirty="0" smtClean="0">
                <a:solidFill>
                  <a:srgbClr val="00B050"/>
                </a:solidFill>
              </a:rPr>
              <a:t>// check for ACK … defined elsewhere</a:t>
            </a:r>
          </a:p>
          <a:p>
            <a:pPr marL="0" indent="0">
              <a:buNone/>
            </a:pPr>
            <a:r>
              <a:rPr lang="en-US" b="0" dirty="0" smtClean="0"/>
              <a:t>  </a:t>
            </a:r>
          </a:p>
          <a:p>
            <a:pPr marL="0" indent="0">
              <a:buNone/>
            </a:pPr>
            <a:r>
              <a:rPr lang="en-US" b="0" dirty="0"/>
              <a:t> </a:t>
            </a:r>
            <a:r>
              <a:rPr lang="en-US" b="0" dirty="0" smtClean="0"/>
              <a:t> while (</a:t>
            </a:r>
            <a:r>
              <a:rPr lang="en-US" b="0" dirty="0"/>
              <a:t>(err == 0) &amp;&amp; (</a:t>
            </a:r>
            <a:r>
              <a:rPr lang="en-US" b="0" dirty="0" err="1"/>
              <a:t>nbytes</a:t>
            </a:r>
            <a:r>
              <a:rPr lang="en-US" b="0" dirty="0"/>
              <a:t> &gt; 0)</a:t>
            </a:r>
            <a:r>
              <a:rPr lang="en-US" b="0" dirty="0" smtClean="0"/>
              <a:t>) </a:t>
            </a:r>
            <a:r>
              <a:rPr lang="en-US" b="0" dirty="0"/>
              <a:t>{</a:t>
            </a:r>
          </a:p>
          <a:p>
            <a:pPr marL="0" indent="0">
              <a:buNone/>
            </a:pPr>
            <a:r>
              <a:rPr lang="en-US" b="0" dirty="0"/>
              <a:t>        UCB0TXBUF = *</a:t>
            </a:r>
            <a:r>
              <a:rPr lang="en-US" b="0" dirty="0" err="1"/>
              <a:t>buf</a:t>
            </a:r>
            <a:r>
              <a:rPr lang="en-US" b="0" dirty="0"/>
              <a:t>;</a:t>
            </a:r>
          </a:p>
          <a:p>
            <a:pPr marL="0" indent="0">
              <a:buNone/>
            </a:pPr>
            <a:r>
              <a:rPr lang="en-US" b="0" dirty="0"/>
              <a:t>        while ((IFG2 &amp; UCB0TXIFG) == 0) {</a:t>
            </a:r>
          </a:p>
          <a:p>
            <a:pPr marL="0" indent="0">
              <a:buNone/>
            </a:pPr>
            <a:r>
              <a:rPr lang="en-US" b="0" dirty="0"/>
              <a:t>            err = _</a:t>
            </a:r>
            <a:r>
              <a:rPr lang="en-US" b="0" dirty="0" err="1"/>
              <a:t>check_ack</a:t>
            </a:r>
            <a:r>
              <a:rPr lang="en-US" b="0" dirty="0"/>
              <a:t>(dev</a:t>
            </a:r>
            <a:r>
              <a:rPr lang="en-US" b="0" dirty="0" smtClean="0"/>
              <a:t>);  </a:t>
            </a:r>
            <a:endParaRPr lang="en-US" b="0" dirty="0"/>
          </a:p>
          <a:p>
            <a:pPr marL="0" indent="0">
              <a:buNone/>
            </a:pPr>
            <a:r>
              <a:rPr lang="en-US" b="0" dirty="0"/>
              <a:t>            if (err &lt; 0</a:t>
            </a:r>
            <a:r>
              <a:rPr lang="en-US" b="0" dirty="0" smtClean="0"/>
              <a:t>) break;</a:t>
            </a:r>
            <a:endParaRPr lang="en-US" b="0" dirty="0"/>
          </a:p>
          <a:p>
            <a:pPr marL="0" indent="0">
              <a:buNone/>
            </a:pPr>
            <a:r>
              <a:rPr lang="en-US" b="0" dirty="0"/>
              <a:t>        </a:t>
            </a:r>
            <a:r>
              <a:rPr lang="en-US" b="0" dirty="0" smtClean="0"/>
              <a:t>}</a:t>
            </a:r>
            <a:endParaRPr lang="en-US" b="0" dirty="0"/>
          </a:p>
          <a:p>
            <a:pPr marL="0" indent="0">
              <a:buNone/>
            </a:pPr>
            <a:r>
              <a:rPr lang="en-US" b="0" dirty="0"/>
              <a:t>        </a:t>
            </a:r>
            <a:r>
              <a:rPr lang="en-US" b="0" dirty="0" err="1"/>
              <a:t>buf</a:t>
            </a:r>
            <a:r>
              <a:rPr lang="en-US" b="0" dirty="0" smtClean="0"/>
              <a:t>++;  </a:t>
            </a:r>
            <a:r>
              <a:rPr lang="en-US" b="0" dirty="0" smtClean="0">
                <a:solidFill>
                  <a:srgbClr val="00B050"/>
                </a:solidFill>
              </a:rPr>
              <a:t>// grab next byte</a:t>
            </a:r>
            <a:endParaRPr lang="en-US" b="0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b="0" dirty="0"/>
              <a:t>        </a:t>
            </a:r>
            <a:r>
              <a:rPr lang="en-US" b="0" dirty="0" err="1"/>
              <a:t>nbytes</a:t>
            </a:r>
            <a:r>
              <a:rPr lang="en-US" b="0" dirty="0"/>
              <a:t>-</a:t>
            </a:r>
            <a:r>
              <a:rPr lang="en-US" b="0" dirty="0" smtClean="0"/>
              <a:t>-;</a:t>
            </a:r>
            <a:endParaRPr lang="en-US" b="0" dirty="0"/>
          </a:p>
          <a:p>
            <a:pPr marL="0" indent="0">
              <a:buNone/>
            </a:pPr>
            <a:r>
              <a:rPr lang="en-US" b="0" dirty="0"/>
              <a:t>    </a:t>
            </a:r>
            <a:r>
              <a:rPr lang="en-US" b="0" dirty="0" smtClean="0"/>
              <a:t>}</a:t>
            </a:r>
          </a:p>
          <a:p>
            <a:pPr marL="0" indent="0">
              <a:buNone/>
            </a:pPr>
            <a:r>
              <a:rPr lang="en-US" b="0" dirty="0"/>
              <a:t> </a:t>
            </a:r>
            <a:r>
              <a:rPr lang="en-US" b="0" dirty="0" smtClean="0"/>
              <a:t> return err;  </a:t>
            </a:r>
            <a:r>
              <a:rPr lang="en-US" b="0" dirty="0" smtClean="0">
                <a:solidFill>
                  <a:srgbClr val="00B050"/>
                </a:solidFill>
              </a:rPr>
              <a:t>// 0: good, -1: error occurred</a:t>
            </a:r>
          </a:p>
          <a:p>
            <a:pPr marL="0" indent="0">
              <a:buNone/>
            </a:pPr>
            <a:r>
              <a:rPr lang="en-US" b="0" dirty="0" smtClean="0"/>
              <a:t>}</a:t>
            </a:r>
          </a:p>
          <a:p>
            <a:pPr marL="0" indent="0">
              <a:buNone/>
            </a:pPr>
            <a:endParaRPr lang="en-US" b="0" dirty="0" smtClean="0"/>
          </a:p>
          <a:p>
            <a:r>
              <a:rPr lang="en-US" b="0" dirty="0" smtClean="0"/>
              <a:t>RX will be similar but not the same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23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 will use all of these in complex designs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14844"/>
          <a:stretch/>
        </p:blipFill>
        <p:spPr>
          <a:xfrm>
            <a:off x="1107501" y="1524892"/>
            <a:ext cx="7162473" cy="47850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6693" y="1380119"/>
            <a:ext cx="32271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R2D2 Capstone 2017/18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3413382" y="4628796"/>
            <a:ext cx="465719" cy="301013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5127644" y="3394018"/>
            <a:ext cx="465719" cy="301013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4736706" y="3112368"/>
            <a:ext cx="465719" cy="301013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5337881" y="4423387"/>
            <a:ext cx="465719" cy="301013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4062740" y="3521804"/>
            <a:ext cx="465719" cy="301013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30211" y="1524892"/>
            <a:ext cx="22377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 lot of the USB connections were actually serial-to-USB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77881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ICE: UART Serial LCD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531088"/>
            <a:ext cx="8412480" cy="4869711"/>
          </a:xfrm>
        </p:spPr>
        <p:txBody>
          <a:bodyPr/>
          <a:lstStyle/>
          <a:p>
            <a:r>
              <a:rPr lang="en-US" dirty="0" smtClean="0"/>
              <a:t>Use the code examples in this lesson to:</a:t>
            </a:r>
          </a:p>
          <a:p>
            <a:pPr lvl="1"/>
            <a:r>
              <a:rPr lang="en-US" dirty="0" smtClean="0"/>
              <a:t>Setup your MSP430 for serial </a:t>
            </a:r>
            <a:r>
              <a:rPr lang="en-US" dirty="0" err="1" smtClean="0"/>
              <a:t>comm</a:t>
            </a:r>
            <a:endParaRPr lang="en-US" dirty="0" smtClean="0"/>
          </a:p>
          <a:p>
            <a:pPr lvl="2"/>
            <a:r>
              <a:rPr lang="en-US" dirty="0" smtClean="0"/>
              <a:t>9600 bps 8N1</a:t>
            </a:r>
          </a:p>
          <a:p>
            <a:pPr lvl="1"/>
            <a:r>
              <a:rPr lang="en-US" dirty="0" smtClean="0"/>
              <a:t>Have the LCD display “Hello” repeatedly</a:t>
            </a:r>
          </a:p>
          <a:p>
            <a:pPr lvl="1"/>
            <a:r>
              <a:rPr lang="en-US" dirty="0" smtClean="0"/>
              <a:t>When you fill up the LCD clear it</a:t>
            </a:r>
          </a:p>
          <a:p>
            <a:pPr lvl="1"/>
            <a:r>
              <a:rPr lang="en-US" dirty="0" smtClean="0"/>
              <a:t>Take a look at the LCD datasheet</a:t>
            </a:r>
          </a:p>
          <a:p>
            <a:pPr lvl="2"/>
            <a:r>
              <a:rPr lang="en-US" dirty="0" smtClean="0"/>
              <a:t>Clear the screen</a:t>
            </a:r>
          </a:p>
          <a:p>
            <a:pPr lvl="1"/>
            <a:r>
              <a:rPr lang="en-US" dirty="0" smtClean="0"/>
              <a:t>Debugging, might be useful to blink an led or two … up to you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2606" b="16976"/>
          <a:stretch/>
        </p:blipFill>
        <p:spPr>
          <a:xfrm>
            <a:off x="6046735" y="1928516"/>
            <a:ext cx="2822945" cy="198787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1828800" y="5161374"/>
            <a:ext cx="5380074" cy="701749"/>
          </a:xfrm>
          <a:prstGeom prst="rect">
            <a:avLst/>
          </a:prstGeom>
          <a:solidFill>
            <a:srgbClr val="0C2D8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solidFill>
                  <a:schemeClr val="bg1"/>
                </a:solidFill>
                <a:latin typeface="Arial" charset="0"/>
              </a:rPr>
              <a:t>Getting this working will help you in Lab 4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6429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Serial LCD Commands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7987" y="2366486"/>
            <a:ext cx="3580567" cy="402222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13386" y="1439237"/>
            <a:ext cx="59297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Suggest you read the LCD datasheet, here is the command summary</a:t>
            </a:r>
          </a:p>
        </p:txBody>
      </p:sp>
    </p:spTree>
    <p:extLst>
      <p:ext uri="{BB962C8B-B14F-4D97-AF65-F5344CB8AC3E}">
        <p14:creationId xmlns:p14="http://schemas.microsoft.com/office/powerpoint/2010/main" val="161582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63203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Bus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A Controller Area Network (CAN bus) is a robust vehicle bus standard designed to allow microcontrollers and devices to communicate with each other in applications without a host computer. It is a message-based protocol, designed originally for multiplex electrical wiring within automobiles to save on copper, but is also used in many other contexts.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3496" y="3501150"/>
            <a:ext cx="3817088" cy="16282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329" y="3567603"/>
            <a:ext cx="3477511" cy="228584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23822" y="5204638"/>
            <a:ext cx="43604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USAFA is doing research on the CAN bus and a Tesla car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141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RS-485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RS-485 supports inexpensive local networks and </a:t>
            </a:r>
            <a:r>
              <a:rPr lang="en-US" dirty="0" err="1"/>
              <a:t>multidrop</a:t>
            </a:r>
            <a:r>
              <a:rPr lang="en-US" dirty="0"/>
              <a:t> communications links, using the same differential signaling over twisted pair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8436" y="3370521"/>
            <a:ext cx="6230679" cy="15576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65274" y="4284921"/>
            <a:ext cx="1039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Master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152553" y="4832498"/>
            <a:ext cx="8675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Slave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585097" y="4054088"/>
            <a:ext cx="8675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Slave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786423" y="4832497"/>
            <a:ext cx="8675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Slave</a:t>
            </a:r>
            <a:endParaRPr lang="en-US" dirty="0"/>
          </a:p>
        </p:txBody>
      </p:sp>
      <p:sp>
        <p:nvSpPr>
          <p:cNvPr id="9" name="Rectangular Callout 8"/>
          <p:cNvSpPr/>
          <p:nvPr/>
        </p:nvSpPr>
        <p:spPr bwMode="auto">
          <a:xfrm>
            <a:off x="365760" y="5162108"/>
            <a:ext cx="2324277" cy="1084521"/>
          </a:xfrm>
          <a:prstGeom prst="wedgeRectCallout">
            <a:avLst>
              <a:gd name="adj1" fmla="val 6386"/>
              <a:gd name="adj2" fmla="val -93382"/>
            </a:avLst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This is actually diagram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for how to hook up a Raspberry Pi to a 485 network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5595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MIL-STD-1553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MIL-STD-1553 is a military standard </a:t>
            </a:r>
            <a:r>
              <a:rPr lang="en-US" sz="2000" dirty="0" smtClean="0"/>
              <a:t>that </a:t>
            </a:r>
            <a:r>
              <a:rPr lang="en-US" sz="2000" dirty="0"/>
              <a:t>defines the mechanical, electrical, and functional characteristics of a serial data bus. It </a:t>
            </a:r>
            <a:r>
              <a:rPr lang="en-US" sz="2000" dirty="0" smtClean="0"/>
              <a:t>is used </a:t>
            </a:r>
            <a:r>
              <a:rPr lang="en-US" sz="2000" dirty="0"/>
              <a:t>in </a:t>
            </a:r>
            <a:r>
              <a:rPr lang="en-US" sz="2000" dirty="0" smtClean="0"/>
              <a:t>aircraft and spacecraft </a:t>
            </a:r>
            <a:r>
              <a:rPr lang="en-US" sz="2000" dirty="0"/>
              <a:t>on-board data handling (OBDH) </a:t>
            </a:r>
            <a:r>
              <a:rPr lang="en-US" sz="2000" dirty="0" smtClean="0"/>
              <a:t>subsystems. </a:t>
            </a:r>
            <a:r>
              <a:rPr lang="en-US" sz="2000" dirty="0"/>
              <a:t>It features multiple (commonly dual) redundant balanced line physical layers, a (differential) network interface, time division multiplexing, half-duplex command/response protocol, and can handle up to 30 Remote Terminals (devices).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0198" y="3636335"/>
            <a:ext cx="4178380" cy="2656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339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MSP430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65760" y="1463040"/>
            <a:ext cx="8412480" cy="385323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For this class we will focus on these 3:</a:t>
            </a:r>
          </a:p>
          <a:p>
            <a:pPr lvl="1"/>
            <a:r>
              <a:rPr lang="en-US" dirty="0" smtClean="0"/>
              <a:t>SPI</a:t>
            </a:r>
          </a:p>
          <a:p>
            <a:pPr lvl="2"/>
            <a:r>
              <a:rPr lang="en-US" dirty="0" smtClean="0"/>
              <a:t>Synchronous, full duplex (2-way </a:t>
            </a:r>
            <a:r>
              <a:rPr lang="en-US" dirty="0" err="1" smtClean="0"/>
              <a:t>comm</a:t>
            </a:r>
            <a:r>
              <a:rPr lang="en-US" dirty="0" smtClean="0"/>
              <a:t>)</a:t>
            </a:r>
          </a:p>
          <a:p>
            <a:pPr lvl="2"/>
            <a:r>
              <a:rPr lang="en-US" dirty="0" err="1" smtClean="0"/>
              <a:t>Datarates</a:t>
            </a:r>
            <a:r>
              <a:rPr lang="en-US" dirty="0" smtClean="0"/>
              <a:t>: 10Mbps</a:t>
            </a:r>
          </a:p>
          <a:p>
            <a:pPr lvl="2"/>
            <a:r>
              <a:rPr lang="en-US" dirty="0" smtClean="0"/>
              <a:t>Number of slaves depends on how many available pins you have</a:t>
            </a:r>
          </a:p>
          <a:p>
            <a:pPr lvl="1"/>
            <a:r>
              <a:rPr lang="en-US" dirty="0" smtClean="0"/>
              <a:t>UART</a:t>
            </a:r>
          </a:p>
          <a:p>
            <a:pPr lvl="2"/>
            <a:r>
              <a:rPr lang="en-US" dirty="0" smtClean="0"/>
              <a:t>Asynchronous, full duplex</a:t>
            </a:r>
          </a:p>
          <a:p>
            <a:pPr lvl="2"/>
            <a:r>
              <a:rPr lang="en-US" dirty="0" smtClean="0"/>
              <a:t>Data rates: 2.3M-9600 bps</a:t>
            </a:r>
          </a:p>
          <a:p>
            <a:pPr lvl="2"/>
            <a:r>
              <a:rPr lang="en-US" dirty="0" smtClean="0"/>
              <a:t>Point to point (only 2 devices talking)</a:t>
            </a:r>
          </a:p>
          <a:p>
            <a:pPr lvl="1"/>
            <a:r>
              <a:rPr lang="en-US" dirty="0" smtClean="0"/>
              <a:t>I2C</a:t>
            </a:r>
          </a:p>
          <a:p>
            <a:pPr lvl="2"/>
            <a:r>
              <a:rPr lang="en-US" dirty="0" smtClean="0"/>
              <a:t>Synchronous, half duplex (1-way </a:t>
            </a:r>
            <a:r>
              <a:rPr lang="en-US" dirty="0" err="1" smtClean="0"/>
              <a:t>comm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Data rates: 5M, 3.4M, 1M, 400K, and 100K bps </a:t>
            </a:r>
          </a:p>
          <a:p>
            <a:pPr lvl="2"/>
            <a:r>
              <a:rPr lang="en-US" dirty="0" smtClean="0"/>
              <a:t>127 slaves possible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1302488" y="5528930"/>
            <a:ext cx="5986131" cy="723014"/>
          </a:xfrm>
          <a:prstGeom prst="rect">
            <a:avLst/>
          </a:prstGeom>
          <a:solidFill>
            <a:srgbClr val="0C2D8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Note, these numbers are HW dependent. Not every I2C sensor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 can achieve 5Mbps for example … check the datasheet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0621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_USAFA Standard">
  <a:themeElements>
    <a:clrScheme name="4_USAFA Standar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4_USAFA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C2D83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C2D83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4_USAFA Standar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USAFA Standard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USAFA Standard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USAFA Standard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USAFA Standard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USAFA Standard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USAFA Standard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USAFA Standard 8">
        <a:dk1>
          <a:srgbClr val="0C2D83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9256F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5_USAFA Standard">
  <a:themeElements>
    <a:clrScheme name="4_USAFA Standar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4_USAFA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C2D83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C2D83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4_USAFA Standar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USAFA Standard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USAFA Standard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USAFA Standard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USAFA Standard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USAFA Standard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USAFA Standard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USAFA Standard 8">
        <a:dk1>
          <a:srgbClr val="0C2D83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9256F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5975</TotalTime>
  <Words>2817</Words>
  <Application>Microsoft Office PowerPoint</Application>
  <PresentationFormat>On-screen Show (4:3)</PresentationFormat>
  <Paragraphs>453</Paragraphs>
  <Slides>54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54</vt:i4>
      </vt:variant>
    </vt:vector>
  </HeadingPairs>
  <TitlesOfParts>
    <vt:vector size="64" baseType="lpstr">
      <vt:lpstr>Arial</vt:lpstr>
      <vt:lpstr>Calibri</vt:lpstr>
      <vt:lpstr>Calibri Light</vt:lpstr>
      <vt:lpstr>Courier New</vt:lpstr>
      <vt:lpstr>Times New Roman</vt:lpstr>
      <vt:lpstr>Trebuchet MS</vt:lpstr>
      <vt:lpstr>Wingdings</vt:lpstr>
      <vt:lpstr>4_USAFA Standard</vt:lpstr>
      <vt:lpstr>5_USAFA Standard</vt:lpstr>
      <vt:lpstr>Custom Design</vt:lpstr>
      <vt:lpstr>PowerPoint Presentation</vt:lpstr>
      <vt:lpstr>Overview</vt:lpstr>
      <vt:lpstr>Serial Communication</vt:lpstr>
      <vt:lpstr>Serial Communication</vt:lpstr>
      <vt:lpstr>Common Types of Serial Comm</vt:lpstr>
      <vt:lpstr>CAN Bus</vt:lpstr>
      <vt:lpstr>RS-485</vt:lpstr>
      <vt:lpstr>MIL-STD-1553</vt:lpstr>
      <vt:lpstr>MSP430</vt:lpstr>
      <vt:lpstr>SPI</vt:lpstr>
      <vt:lpstr>Serial Peripheral Interface (SPI)</vt:lpstr>
      <vt:lpstr>Serial Peripheral Interface (SPI)</vt:lpstr>
      <vt:lpstr>Serial Peripheral Interface (SPI)</vt:lpstr>
      <vt:lpstr>UCA/B Control Register 0</vt:lpstr>
      <vt:lpstr>Phase = 0 and Polarity = 0</vt:lpstr>
      <vt:lpstr>Phase = 0 and Polarity = 1</vt:lpstr>
      <vt:lpstr>Phase = 1 and Polarity = 0</vt:lpstr>
      <vt:lpstr>Phase = 1 and Polarity = 1</vt:lpstr>
      <vt:lpstr>Phase = 0 and Polarity = 0</vt:lpstr>
      <vt:lpstr>Phase = 0 and Polarity = 1</vt:lpstr>
      <vt:lpstr>Phase = 1 and Polarity = 0</vt:lpstr>
      <vt:lpstr>Phase = 1 and Polarity = 1</vt:lpstr>
      <vt:lpstr>Universal Serial Communication Interface (USCI)</vt:lpstr>
      <vt:lpstr>Universal Serial Communication Interface (USCI)</vt:lpstr>
      <vt:lpstr>Example SPI Setup</vt:lpstr>
      <vt:lpstr>Universal Serial Communication Interface (USCI)</vt:lpstr>
      <vt:lpstr>Example  (loopback)</vt:lpstr>
      <vt:lpstr>Logic Analyzer</vt:lpstr>
      <vt:lpstr>UART</vt:lpstr>
      <vt:lpstr>UART</vt:lpstr>
      <vt:lpstr>DB9</vt:lpstr>
      <vt:lpstr>UART</vt:lpstr>
      <vt:lpstr>UART Serial Protocol</vt:lpstr>
      <vt:lpstr>Setup</vt:lpstr>
      <vt:lpstr>UART Datarate Settings</vt:lpstr>
      <vt:lpstr>UC Baud Rate BR0/1</vt:lpstr>
      <vt:lpstr>Serial CTL</vt:lpstr>
      <vt:lpstr>UART</vt:lpstr>
      <vt:lpstr>UART Setup</vt:lpstr>
      <vt:lpstr>ASCII</vt:lpstr>
      <vt:lpstr>TX</vt:lpstr>
      <vt:lpstr>Transmitting Numbers</vt:lpstr>
      <vt:lpstr>RX</vt:lpstr>
      <vt:lpstr>HW vs SW Serial</vt:lpstr>
      <vt:lpstr>I2C</vt:lpstr>
      <vt:lpstr>I2C Sensors</vt:lpstr>
      <vt:lpstr>R2D2 Capstone: I2C Servo Driver</vt:lpstr>
      <vt:lpstr>Format</vt:lpstr>
      <vt:lpstr>Initialize the I2C Subsystem</vt:lpstr>
      <vt:lpstr>TX/RX</vt:lpstr>
      <vt:lpstr>You will use all of these in complex designs</vt:lpstr>
      <vt:lpstr>ICE: UART Serial LCD</vt:lpstr>
      <vt:lpstr>Serial LCD Commands</vt:lpstr>
      <vt:lpstr>BACKUPS</vt:lpstr>
    </vt:vector>
  </TitlesOfParts>
  <Company>usafa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 Systems Courses</dc:title>
  <dc:creator>Lt Col Mullins</dc:creator>
  <cp:lastModifiedBy>Walchko, Kevin J Maj USAF USAFA USAFA/DFEC</cp:lastModifiedBy>
  <cp:revision>379</cp:revision>
  <cp:lastPrinted>2018-05-21T20:23:10Z</cp:lastPrinted>
  <dcterms:created xsi:type="dcterms:W3CDTF">2001-06-27T14:08:57Z</dcterms:created>
  <dcterms:modified xsi:type="dcterms:W3CDTF">2018-11-14T15:49:28Z</dcterms:modified>
</cp:coreProperties>
</file>