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7" r:id="rId3"/>
  </p:sldMasterIdLst>
  <p:notesMasterIdLst>
    <p:notesMasterId r:id="rId38"/>
  </p:notesMasterIdLst>
  <p:handoutMasterIdLst>
    <p:handoutMasterId r:id="rId39"/>
  </p:handoutMasterIdLst>
  <p:sldIdLst>
    <p:sldId id="352" r:id="rId4"/>
    <p:sldId id="354" r:id="rId5"/>
    <p:sldId id="356" r:id="rId6"/>
    <p:sldId id="357" r:id="rId7"/>
    <p:sldId id="358" r:id="rId8"/>
    <p:sldId id="360" r:id="rId9"/>
    <p:sldId id="362" r:id="rId10"/>
    <p:sldId id="363" r:id="rId11"/>
    <p:sldId id="364" r:id="rId12"/>
    <p:sldId id="365" r:id="rId13"/>
    <p:sldId id="366" r:id="rId14"/>
    <p:sldId id="367" r:id="rId15"/>
    <p:sldId id="368" r:id="rId16"/>
    <p:sldId id="369" r:id="rId17"/>
    <p:sldId id="370" r:id="rId18"/>
    <p:sldId id="371" r:id="rId19"/>
    <p:sldId id="372" r:id="rId20"/>
    <p:sldId id="373" r:id="rId21"/>
    <p:sldId id="374" r:id="rId22"/>
    <p:sldId id="375" r:id="rId23"/>
    <p:sldId id="376" r:id="rId24"/>
    <p:sldId id="377" r:id="rId25"/>
    <p:sldId id="390" r:id="rId26"/>
    <p:sldId id="389" r:id="rId27"/>
    <p:sldId id="380" r:id="rId28"/>
    <p:sldId id="379" r:id="rId29"/>
    <p:sldId id="381" r:id="rId30"/>
    <p:sldId id="391" r:id="rId31"/>
    <p:sldId id="382" r:id="rId32"/>
    <p:sldId id="383" r:id="rId33"/>
    <p:sldId id="385" r:id="rId34"/>
    <p:sldId id="387" r:id="rId35"/>
    <p:sldId id="386" r:id="rId36"/>
    <p:sldId id="353" r:id="rId3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33" autoAdjust="0"/>
    <p:restoredTop sz="94660"/>
  </p:normalViewPr>
  <p:slideViewPr>
    <p:cSldViewPr snapToGrid="0">
      <p:cViewPr varScale="1">
        <p:scale>
          <a:sx n="92" d="100"/>
          <a:sy n="92" d="100"/>
        </p:scale>
        <p:origin x="24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772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772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0FCD54C7-7181-400D-9449-EBC4D4A20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53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772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144" y="4416109"/>
            <a:ext cx="5140112" cy="4182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72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B521704A-D1DF-485C-B173-B5BBD5DDB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55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5760" y="1463040"/>
            <a:ext cx="8412480" cy="4937760"/>
          </a:xfrm>
        </p:spPr>
        <p:txBody>
          <a:bodyPr/>
          <a:lstStyle>
            <a:lvl1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688975" marR="0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027113" marR="0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688975" marR="0" lvl="1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1027113" marR="0" lvl="2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7580031-58D8-4E1D-BF97-18519902E6F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9698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86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236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21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959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05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5760" y="1463040"/>
            <a:ext cx="8412480" cy="4937760"/>
          </a:xfrm>
        </p:spPr>
        <p:txBody>
          <a:bodyPr/>
          <a:lstStyle>
            <a:lvl1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688975" marR="0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027113" marR="0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688975" marR="0" lvl="1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1027113" marR="0" lvl="2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7580031-58D8-4E1D-BF97-18519902E6F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3704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569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66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22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17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44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082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7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463040"/>
            <a:ext cx="8412480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21348" name="Line 4"/>
          <p:cNvSpPr>
            <a:spLocks noChangeShapeType="1"/>
          </p:cNvSpPr>
          <p:nvPr/>
        </p:nvSpPr>
        <p:spPr bwMode="auto">
          <a:xfrm>
            <a:off x="382588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49" name="Line 5"/>
          <p:cNvSpPr>
            <a:spLocks noChangeShapeType="1"/>
          </p:cNvSpPr>
          <p:nvPr/>
        </p:nvSpPr>
        <p:spPr bwMode="auto">
          <a:xfrm>
            <a:off x="384175" y="141605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51" name="Text Box 7"/>
          <p:cNvSpPr txBox="1">
            <a:spLocks noChangeArrowheads="1"/>
          </p:cNvSpPr>
          <p:nvPr/>
        </p:nvSpPr>
        <p:spPr bwMode="auto">
          <a:xfrm>
            <a:off x="1296988" y="6521455"/>
            <a:ext cx="6553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400" b="1" i="1" dirty="0">
                <a:solidFill>
                  <a:srgbClr val="FFFFFF">
                    <a:lumMod val="65000"/>
                  </a:srgbClr>
                </a:solidFill>
                <a:latin typeface="Trebuchet MS" panose="020B0603020202020204" pitchFamily="34" charset="0"/>
              </a:rPr>
              <a:t>I n t e g r i t y  -  S e r v i c e  -  E x c e l l e n c e</a:t>
            </a:r>
          </a:p>
        </p:txBody>
      </p:sp>
      <p:sp>
        <p:nvSpPr>
          <p:cNvPr id="8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spcBef>
                <a:spcPct val="0"/>
              </a:spcBef>
              <a:defRPr/>
            </a:pPr>
            <a:fld id="{D7580031-58D8-4E1D-BF97-18519902E6F9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>
                <a:spcBef>
                  <a:spcPct val="0"/>
                </a:spcBef>
                <a:defRPr/>
              </a:pPr>
              <a:t>‹#›</a:t>
            </a:fld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050" name="Picture 2" descr="C:\Users\Ashley.Murphy\Desktop\USAFA%20Logo%20v%203%20line%20CMYK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99" y="76200"/>
            <a:ext cx="1065031" cy="1213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318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ransition spd="med"/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Trebuchet MS" panose="020B0603020202020204" pitchFamily="34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Trebuchet MS" panose="020B0603020202020204" pitchFamily="34" charset="0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1800" b="1">
          <a:solidFill>
            <a:schemeClr val="tx1"/>
          </a:solidFill>
          <a:latin typeface="Trebuchet MS" panose="020B0603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chemeClr val="tx1"/>
          </a:solidFill>
          <a:latin typeface="Trebuchet MS" panose="020B0603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463040"/>
            <a:ext cx="8412480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21348" name="Line 4"/>
          <p:cNvSpPr>
            <a:spLocks noChangeShapeType="1"/>
          </p:cNvSpPr>
          <p:nvPr/>
        </p:nvSpPr>
        <p:spPr bwMode="auto">
          <a:xfrm>
            <a:off x="382588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49" name="Line 5"/>
          <p:cNvSpPr>
            <a:spLocks noChangeShapeType="1"/>
          </p:cNvSpPr>
          <p:nvPr/>
        </p:nvSpPr>
        <p:spPr bwMode="auto">
          <a:xfrm>
            <a:off x="384175" y="141605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51" name="Text Box 7"/>
          <p:cNvSpPr txBox="1">
            <a:spLocks noChangeArrowheads="1"/>
          </p:cNvSpPr>
          <p:nvPr/>
        </p:nvSpPr>
        <p:spPr bwMode="auto">
          <a:xfrm>
            <a:off x="1296988" y="6521455"/>
            <a:ext cx="6553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400" b="1" i="1" dirty="0">
                <a:solidFill>
                  <a:srgbClr val="FFFFFF">
                    <a:lumMod val="65000"/>
                  </a:srgbClr>
                </a:solidFill>
                <a:latin typeface="Trebuchet MS" panose="020B0603020202020204" pitchFamily="34" charset="0"/>
              </a:rPr>
              <a:t>I n t e g r i t y  -  S e r v i c e  -  E x c e l l e n c e</a:t>
            </a:r>
          </a:p>
        </p:txBody>
      </p:sp>
      <p:sp>
        <p:nvSpPr>
          <p:cNvPr id="8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spcBef>
                <a:spcPct val="0"/>
              </a:spcBef>
              <a:defRPr/>
            </a:pPr>
            <a:fld id="{D7580031-58D8-4E1D-BF97-18519902E6F9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>
                <a:spcBef>
                  <a:spcPct val="0"/>
                </a:spcBef>
                <a:defRPr/>
              </a:pPr>
              <a:t>‹#›</a:t>
            </a:fld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050" name="Picture 2" descr="C:\Users\Ashley.Murphy\Desktop\USAFA%20Logo%20v%203%20line%20CMYK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99" y="76200"/>
            <a:ext cx="1065031" cy="1213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4159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ransition spd="med"/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Trebuchet MS" panose="020B0603020202020204" pitchFamily="34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Trebuchet MS" panose="020B0603020202020204" pitchFamily="34" charset="0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1800" b="1">
          <a:solidFill>
            <a:schemeClr val="tx1"/>
          </a:solidFill>
          <a:latin typeface="Trebuchet MS" panose="020B0603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chemeClr val="tx1"/>
          </a:solidFill>
          <a:latin typeface="Trebuchet MS" panose="020B0603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513E8-165F-4932-9E2D-FD497CB9A4FD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584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Rectangle 13"/>
          <p:cNvSpPr txBox="1">
            <a:spLocks noChangeArrowheads="1"/>
          </p:cNvSpPr>
          <p:nvPr/>
        </p:nvSpPr>
        <p:spPr bwMode="auto">
          <a:xfrm>
            <a:off x="4267200" y="2347023"/>
            <a:ext cx="4317195" cy="228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C2D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9pPr>
          </a:lstStyle>
          <a:p>
            <a:pPr algn="ctr"/>
            <a:r>
              <a:rPr lang="en-US" kern="0" dirty="0" smtClean="0">
                <a:effectLst/>
                <a:latin typeface="Trebuchet MS" panose="020B0603020202020204" pitchFamily="34" charset="0"/>
              </a:rPr>
              <a:t>ECE382</a:t>
            </a:r>
          </a:p>
          <a:p>
            <a:pPr algn="ctr"/>
            <a:r>
              <a:rPr lang="en-US" kern="0" dirty="0" smtClean="0">
                <a:effectLst/>
                <a:latin typeface="Trebuchet MS" panose="020B0603020202020204" pitchFamily="34" charset="0"/>
              </a:rPr>
              <a:t>Lesson 9+10</a:t>
            </a:r>
            <a:endParaRPr lang="en-US" kern="0" dirty="0">
              <a:effectLst/>
              <a:latin typeface="Trebuchet MS" panose="020B0603020202020204" pitchFamily="34" charset="0"/>
            </a:endParaRPr>
          </a:p>
        </p:txBody>
      </p:sp>
      <p:sp>
        <p:nvSpPr>
          <p:cNvPr id="6" name="Slide Number Placeholder 21"/>
          <p:cNvSpPr txBox="1">
            <a:spLocks/>
          </p:cNvSpPr>
          <p:nvPr/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D7580031-58D8-4E1D-BF97-18519902E6F9}" type="slidenum">
              <a:rPr lang="en-US" smtClean="0">
                <a:solidFill>
                  <a:srgbClr val="000000"/>
                </a:solidFill>
                <a:latin typeface="Trebuchet MS" panose="020B0603020202020204" pitchFamily="34" charset="0"/>
              </a:rPr>
              <a:pPr algn="ctr">
                <a:defRPr/>
              </a:pPr>
              <a:t>1</a:t>
            </a:fld>
            <a:endParaRPr lang="en-US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Line 14"/>
          <p:cNvSpPr>
            <a:spLocks noChangeShapeType="1"/>
          </p:cNvSpPr>
          <p:nvPr/>
        </p:nvSpPr>
        <p:spPr bwMode="auto">
          <a:xfrm>
            <a:off x="382200" y="6316000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>
            <a:off x="382200" y="1567588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5584610" y="4743731"/>
            <a:ext cx="3083514" cy="1489075"/>
          </a:xfrm>
        </p:spPr>
        <p:txBody>
          <a:bodyPr anchor="ctr"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endParaRPr lang="en-US" dirty="0"/>
          </a:p>
        </p:txBody>
      </p:sp>
      <p:pic>
        <p:nvPicPr>
          <p:cNvPr id="1026" name="Picture 2" descr="https://sharepoint.usafa.edu/hq/CM/Shared%20Documents/Logo/USAFA%20Logo%20v%203%20line%20CMY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12" y="2281515"/>
            <a:ext cx="2973096" cy="3389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43602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pop.w</a:t>
            </a:r>
            <a:r>
              <a:rPr lang="en-US" dirty="0"/>
              <a:t>       r10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99" r="65271" b="7084"/>
          <a:stretch/>
        </p:blipFill>
        <p:spPr bwMode="auto">
          <a:xfrm>
            <a:off x="290744" y="1600200"/>
            <a:ext cx="2434701" cy="360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5867400" y="1600200"/>
            <a:ext cx="2819400" cy="45259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SP	</a:t>
            </a:r>
            <a:r>
              <a:rPr lang="en-US" dirty="0" smtClean="0">
                <a:solidFill>
                  <a:srgbClr val="FF0000"/>
                </a:solidFill>
              </a:rPr>
              <a:t>0x0400</a:t>
            </a: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R5	0x0000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R6	0x0000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R7	0x0000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R10	</a:t>
            </a:r>
            <a:r>
              <a:rPr lang="en-US" dirty="0" smtClean="0">
                <a:solidFill>
                  <a:srgbClr val="FF0000"/>
                </a:solidFill>
              </a:rPr>
              <a:t>0xDFEC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0" y="2667000"/>
            <a:ext cx="290744" cy="15240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895600" y="1600200"/>
            <a:ext cx="281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/>
        </p:nvPicPr>
        <p:blipFill>
          <a:blip r:embed="rId3"/>
          <a:stretch>
            <a:fillRect/>
          </a:stretch>
        </p:blipFill>
        <p:spPr>
          <a:xfrm>
            <a:off x="2895600" y="1600200"/>
            <a:ext cx="2819400" cy="368871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90744" y="5096487"/>
            <a:ext cx="37478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prstClr val="black"/>
                </a:solidFill>
                <a:latin typeface="Calibri"/>
              </a:rPr>
              <a:t>POP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</a:pPr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@SP  </a:t>
            </a:r>
            <a:r>
              <a:rPr lang="en-US" sz="2800" dirty="0" err="1" smtClean="0">
                <a:solidFill>
                  <a:prstClr val="black"/>
                </a:solidFill>
                <a:latin typeface="Calibri"/>
              </a:rPr>
              <a:t>dest</a:t>
            </a:r>
            <a:endParaRPr lang="en-US" sz="2800" dirty="0" smtClean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</a:pPr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SP + 2  SP</a:t>
            </a:r>
            <a:endParaRPr lang="en-US" sz="28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682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    #0xbeef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99" r="65271" b="7084"/>
          <a:stretch/>
        </p:blipFill>
        <p:spPr bwMode="auto">
          <a:xfrm>
            <a:off x="290744" y="1600200"/>
            <a:ext cx="2434701" cy="360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5867400" y="1600200"/>
            <a:ext cx="2819400" cy="45259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SP	</a:t>
            </a:r>
            <a:r>
              <a:rPr lang="en-US" dirty="0" smtClean="0">
                <a:solidFill>
                  <a:srgbClr val="FF0000"/>
                </a:solidFill>
              </a:rPr>
              <a:t>0x03FE</a:t>
            </a: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R5	0x0000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R6	0x0000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R7	0x0000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R10	0xDFEC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0" y="2819400"/>
            <a:ext cx="290744" cy="15240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895600" y="1600200"/>
            <a:ext cx="281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/>
        </p:nvPicPr>
        <p:blipFill>
          <a:blip r:embed="rId3"/>
          <a:stretch>
            <a:fillRect/>
          </a:stretch>
        </p:blipFill>
        <p:spPr>
          <a:xfrm>
            <a:off x="2902998" y="1600200"/>
            <a:ext cx="2812002" cy="3632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63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push.b</a:t>
            </a:r>
            <a:r>
              <a:rPr lang="en-US" dirty="0"/>
              <a:t>     #0xcc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99" r="65271" b="7084"/>
          <a:stretch/>
        </p:blipFill>
        <p:spPr bwMode="auto">
          <a:xfrm>
            <a:off x="290744" y="1600200"/>
            <a:ext cx="2434701" cy="360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5867400" y="1600200"/>
            <a:ext cx="2819400" cy="45259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SP	</a:t>
            </a:r>
            <a:r>
              <a:rPr lang="en-US" dirty="0" smtClean="0">
                <a:solidFill>
                  <a:srgbClr val="FF0000"/>
                </a:solidFill>
              </a:rPr>
              <a:t>0x03FC</a:t>
            </a: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R5	0x0000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R6	0x0000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R7	0x0000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R10	0xDFEC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0" y="2971800"/>
            <a:ext cx="290744" cy="15240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895600" y="1600200"/>
            <a:ext cx="281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/>
        </p:nvPicPr>
        <p:blipFill>
          <a:blip r:embed="rId3"/>
          <a:stretch>
            <a:fillRect/>
          </a:stretch>
        </p:blipFill>
        <p:spPr>
          <a:xfrm>
            <a:off x="2886074" y="1600200"/>
            <a:ext cx="2828925" cy="3715961"/>
          </a:xfrm>
          <a:prstGeom prst="rect">
            <a:avLst/>
          </a:prstGeom>
        </p:spPr>
      </p:pic>
      <p:sp>
        <p:nvSpPr>
          <p:cNvPr id="12" name="Rectangular Callout 11"/>
          <p:cNvSpPr/>
          <p:nvPr/>
        </p:nvSpPr>
        <p:spPr>
          <a:xfrm>
            <a:off x="4938944" y="4467388"/>
            <a:ext cx="2323360" cy="257012"/>
          </a:xfrm>
          <a:prstGeom prst="wedgeRectCallout">
            <a:avLst>
              <a:gd name="adj1" fmla="val -53311"/>
              <a:gd name="adj2" fmla="val -17114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This byte left AS IS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48000" y="3871760"/>
            <a:ext cx="1981200" cy="395440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11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    #0xdfec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99" r="65271" b="7084"/>
          <a:stretch/>
        </p:blipFill>
        <p:spPr bwMode="auto">
          <a:xfrm>
            <a:off x="290744" y="1600200"/>
            <a:ext cx="2434701" cy="360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5867400" y="1600200"/>
            <a:ext cx="2819400" cy="45259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SP	</a:t>
            </a:r>
            <a:r>
              <a:rPr lang="en-US" dirty="0" smtClean="0">
                <a:solidFill>
                  <a:srgbClr val="FF0000"/>
                </a:solidFill>
              </a:rPr>
              <a:t>0x03FA</a:t>
            </a: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R5	0x0000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R6	0x0000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R7	0x0000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R10	0xDFEC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0" y="3276600"/>
            <a:ext cx="290744" cy="15240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895600" y="1600200"/>
            <a:ext cx="281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/>
        </p:nvPicPr>
        <p:blipFill>
          <a:blip r:embed="rId3"/>
          <a:stretch>
            <a:fillRect/>
          </a:stretch>
        </p:blipFill>
        <p:spPr>
          <a:xfrm>
            <a:off x="2857500" y="1600200"/>
            <a:ext cx="2857500" cy="3833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78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     R5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99" r="65271" b="7084"/>
          <a:stretch/>
        </p:blipFill>
        <p:spPr bwMode="auto">
          <a:xfrm>
            <a:off x="290744" y="1600200"/>
            <a:ext cx="2434701" cy="360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5867400" y="1600200"/>
            <a:ext cx="2819400" cy="45259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SP	</a:t>
            </a:r>
            <a:r>
              <a:rPr lang="en-US" dirty="0" smtClean="0">
                <a:solidFill>
                  <a:srgbClr val="FF0000"/>
                </a:solidFill>
              </a:rPr>
              <a:t>0x03FC</a:t>
            </a: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R5	</a:t>
            </a:r>
            <a:r>
              <a:rPr lang="en-US" dirty="0" smtClean="0">
                <a:solidFill>
                  <a:srgbClr val="FF0000"/>
                </a:solidFill>
              </a:rPr>
              <a:t>0xDFEC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R6	0x0000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R7	0x0000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R10	0xDFEC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0" y="3505200"/>
            <a:ext cx="290744" cy="15240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895600" y="1600200"/>
            <a:ext cx="281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/>
        </p:nvPicPr>
        <p:blipFill>
          <a:blip r:embed="rId3"/>
          <a:stretch>
            <a:fillRect/>
          </a:stretch>
        </p:blipFill>
        <p:spPr>
          <a:xfrm>
            <a:off x="2895600" y="1600200"/>
            <a:ext cx="2819400" cy="3703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5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pop.b</a:t>
            </a:r>
            <a:r>
              <a:rPr lang="en-US" dirty="0"/>
              <a:t>     R6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99" r="65271" b="7084"/>
          <a:stretch/>
        </p:blipFill>
        <p:spPr bwMode="auto">
          <a:xfrm>
            <a:off x="290744" y="1600200"/>
            <a:ext cx="2434701" cy="360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5867400" y="1600200"/>
            <a:ext cx="2819400" cy="45259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SP	</a:t>
            </a:r>
            <a:r>
              <a:rPr lang="en-US" dirty="0" smtClean="0">
                <a:solidFill>
                  <a:srgbClr val="FF0000"/>
                </a:solidFill>
              </a:rPr>
              <a:t>0x03FE</a:t>
            </a: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R5	0xDFEC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R6	</a:t>
            </a:r>
            <a:r>
              <a:rPr lang="en-US" dirty="0" smtClean="0">
                <a:solidFill>
                  <a:srgbClr val="FF0000"/>
                </a:solidFill>
              </a:rPr>
              <a:t>0x00CC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R7	0x0000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R10	0xDFEC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0" y="3657600"/>
            <a:ext cx="290744" cy="15240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895600" y="1600200"/>
            <a:ext cx="281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/>
        </p:nvPicPr>
        <p:blipFill>
          <a:blip r:embed="rId3"/>
          <a:stretch>
            <a:fillRect/>
          </a:stretch>
        </p:blipFill>
        <p:spPr>
          <a:xfrm>
            <a:off x="2895600" y="1600200"/>
            <a:ext cx="2819400" cy="3658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9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     R7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99" r="65271" b="7084"/>
          <a:stretch/>
        </p:blipFill>
        <p:spPr bwMode="auto">
          <a:xfrm>
            <a:off x="290744" y="1600200"/>
            <a:ext cx="2434701" cy="360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5867400" y="1600200"/>
            <a:ext cx="2819400" cy="45259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SP	</a:t>
            </a:r>
            <a:r>
              <a:rPr lang="en-US" dirty="0" smtClean="0">
                <a:solidFill>
                  <a:srgbClr val="FF0000"/>
                </a:solidFill>
              </a:rPr>
              <a:t>0x0400</a:t>
            </a: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R5	0xDFEC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R6	0x00CC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R7	</a:t>
            </a:r>
            <a:r>
              <a:rPr lang="en-US" dirty="0" smtClean="0">
                <a:solidFill>
                  <a:srgbClr val="FF0000"/>
                </a:solidFill>
              </a:rPr>
              <a:t>0xBEEF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R10	0xDFEC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0" y="3962400"/>
            <a:ext cx="290744" cy="15240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895600" y="1600200"/>
            <a:ext cx="281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/>
        </p:nvPicPr>
        <p:blipFill>
          <a:blip r:embed="rId3"/>
          <a:stretch>
            <a:fillRect/>
          </a:stretch>
        </p:blipFill>
        <p:spPr>
          <a:xfrm>
            <a:off x="2871787" y="1600199"/>
            <a:ext cx="2843213" cy="3727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20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    #0xfade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99" r="65271" b="7084"/>
          <a:stretch/>
        </p:blipFill>
        <p:spPr bwMode="auto">
          <a:xfrm>
            <a:off x="290744" y="1600200"/>
            <a:ext cx="2434701" cy="360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5867400" y="1600200"/>
            <a:ext cx="2819400" cy="45259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SP	</a:t>
            </a:r>
            <a:r>
              <a:rPr lang="en-US" dirty="0" smtClean="0">
                <a:solidFill>
                  <a:srgbClr val="FF0000"/>
                </a:solidFill>
              </a:rPr>
              <a:t>0x03FE</a:t>
            </a: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R5	0xDFEC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R6	0x00CC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R7	0xBEEF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R10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  0xDFEC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0" y="4191000"/>
            <a:ext cx="290744" cy="15240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895600" y="1600200"/>
            <a:ext cx="281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/>
        </p:nvPicPr>
        <p:blipFill>
          <a:blip r:embed="rId3"/>
          <a:stretch>
            <a:fillRect/>
          </a:stretch>
        </p:blipFill>
        <p:spPr>
          <a:xfrm>
            <a:off x="2895600" y="1600199"/>
            <a:ext cx="2819400" cy="3592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01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push.b</a:t>
            </a:r>
            <a:r>
              <a:rPr lang="en-US" dirty="0"/>
              <a:t>     #0xaa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99" r="65271" b="7084"/>
          <a:stretch/>
        </p:blipFill>
        <p:spPr bwMode="auto">
          <a:xfrm>
            <a:off x="290744" y="1600200"/>
            <a:ext cx="2434701" cy="360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5867400" y="1600200"/>
            <a:ext cx="2819400" cy="45259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SP	</a:t>
            </a:r>
            <a:r>
              <a:rPr lang="en-US" dirty="0" smtClean="0">
                <a:solidFill>
                  <a:srgbClr val="FF0000"/>
                </a:solidFill>
              </a:rPr>
              <a:t>0x03FC</a:t>
            </a: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R5	0xDFEC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R6	0x00CC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R7	0xBEEF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R10	0xDFEC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0" y="4343400"/>
            <a:ext cx="290744" cy="15240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895600" y="1600200"/>
            <a:ext cx="281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/>
        </p:nvPicPr>
        <p:blipFill>
          <a:blip r:embed="rId3"/>
          <a:stretch>
            <a:fillRect/>
          </a:stretch>
        </p:blipFill>
        <p:spPr>
          <a:xfrm>
            <a:off x="2887832" y="1602418"/>
            <a:ext cx="2827168" cy="3698878"/>
          </a:xfrm>
          <a:prstGeom prst="rect">
            <a:avLst/>
          </a:prstGeom>
        </p:spPr>
      </p:pic>
      <p:sp>
        <p:nvSpPr>
          <p:cNvPr id="12" name="Rectangular Callout 11"/>
          <p:cNvSpPr/>
          <p:nvPr/>
        </p:nvSpPr>
        <p:spPr>
          <a:xfrm>
            <a:off x="4938944" y="4467388"/>
            <a:ext cx="2323360" cy="257012"/>
          </a:xfrm>
          <a:prstGeom prst="wedgeRectCallout">
            <a:avLst>
              <a:gd name="adj1" fmla="val -53311"/>
              <a:gd name="adj2" fmla="val -17114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This byte left AS IS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48000" y="3871760"/>
            <a:ext cx="1981200" cy="395440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76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    #0xdeaf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99" r="65271" b="7084"/>
          <a:stretch/>
        </p:blipFill>
        <p:spPr bwMode="auto">
          <a:xfrm>
            <a:off x="290744" y="1600200"/>
            <a:ext cx="2434701" cy="360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5867400" y="1600200"/>
            <a:ext cx="2819400" cy="45259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SP	</a:t>
            </a:r>
            <a:r>
              <a:rPr lang="en-US" dirty="0" smtClean="0">
                <a:solidFill>
                  <a:srgbClr val="FF0000"/>
                </a:solidFill>
              </a:rPr>
              <a:t>0x03FA</a:t>
            </a: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R5	0xDFEC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R6	0x00CC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R7	0xBEEF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R10	0xDFEC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0" y="4648200"/>
            <a:ext cx="290744" cy="15240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895600" y="1600200"/>
            <a:ext cx="281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/>
        </p:nvPicPr>
        <p:blipFill>
          <a:blip r:embed="rId3"/>
          <a:stretch>
            <a:fillRect/>
          </a:stretch>
        </p:blipFill>
        <p:spPr>
          <a:xfrm>
            <a:off x="2895600" y="1600200"/>
            <a:ext cx="2819400" cy="3783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51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2800" b="1" dirty="0" smtClean="0"/>
              <a:t>Lesson Outline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</a:rPr>
              <a:t>The Stack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</a:rPr>
              <a:t>Subroutines (like functions)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Application (ABI)</a:t>
            </a:r>
          </a:p>
          <a:p>
            <a:r>
              <a:rPr lang="en-US" sz="2800" dirty="0"/>
              <a:t>Why</a:t>
            </a:r>
            <a:r>
              <a:rPr lang="en-US" sz="2800" dirty="0" smtClean="0"/>
              <a:t>?</a:t>
            </a:r>
          </a:p>
          <a:p>
            <a:pPr lvl="1"/>
            <a:r>
              <a:rPr lang="en-US" dirty="0" smtClean="0"/>
              <a:t>Modular code: we want to break things up into small, testable pieces of code that we can reuse … subroutines help us do this</a:t>
            </a:r>
          </a:p>
          <a:p>
            <a:pPr lvl="1"/>
            <a:r>
              <a:rPr lang="en-US" dirty="0" smtClean="0"/>
              <a:t>ABI helps ensure binary compatibility of modular code</a:t>
            </a:r>
          </a:p>
          <a:p>
            <a:pPr lvl="1"/>
            <a:r>
              <a:rPr lang="en-US" dirty="0" smtClean="0"/>
              <a:t>Subroutines use the stack to do their job</a:t>
            </a:r>
          </a:p>
          <a:p>
            <a:pPr lvl="2"/>
            <a:r>
              <a:rPr lang="en-US" dirty="0"/>
              <a:t>B</a:t>
            </a:r>
            <a:r>
              <a:rPr lang="en-US" dirty="0" smtClean="0"/>
              <a:t>ut understanding how the stack works also allows you to do “stack manipulation” and maybe write a virus or patch broken code</a:t>
            </a:r>
          </a:p>
          <a:p>
            <a:pPr lvl="1"/>
            <a:endParaRPr lang="en-US" dirty="0"/>
          </a:p>
          <a:p>
            <a:pPr algn="l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0016336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pop.b</a:t>
            </a:r>
            <a:r>
              <a:rPr lang="en-US" dirty="0"/>
              <a:t>     R5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99" r="65271" b="7084"/>
          <a:stretch/>
        </p:blipFill>
        <p:spPr bwMode="auto">
          <a:xfrm>
            <a:off x="290744" y="1600200"/>
            <a:ext cx="2434701" cy="360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5867400" y="1600200"/>
            <a:ext cx="2819400" cy="45259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SP	</a:t>
            </a:r>
            <a:r>
              <a:rPr lang="en-US" dirty="0" smtClean="0">
                <a:solidFill>
                  <a:srgbClr val="FF0000"/>
                </a:solidFill>
              </a:rPr>
              <a:t>0x03FC</a:t>
            </a: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R5	</a:t>
            </a:r>
            <a:r>
              <a:rPr lang="en-US" dirty="0" smtClean="0">
                <a:solidFill>
                  <a:srgbClr val="FF0000"/>
                </a:solidFill>
              </a:rPr>
              <a:t>0x00AF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R6	0x00CC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R7	0xBEEF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R10	0xDFEC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0" y="4876800"/>
            <a:ext cx="290744" cy="15240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895600" y="1600200"/>
            <a:ext cx="281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/>
        </p:nvPicPr>
        <p:blipFill rotWithShape="1">
          <a:blip r:embed="rId3"/>
          <a:srcRect l="2631" r="2376"/>
          <a:stretch/>
        </p:blipFill>
        <p:spPr>
          <a:xfrm>
            <a:off x="2895600" y="1600200"/>
            <a:ext cx="2819400" cy="3680356"/>
          </a:xfrm>
          <a:prstGeom prst="rect">
            <a:avLst/>
          </a:prstGeom>
        </p:spPr>
      </p:pic>
      <p:sp>
        <p:nvSpPr>
          <p:cNvPr id="12" name="Rectangular Callout 11"/>
          <p:cNvSpPr/>
          <p:nvPr/>
        </p:nvSpPr>
        <p:spPr>
          <a:xfrm>
            <a:off x="6248400" y="2105188"/>
            <a:ext cx="2323360" cy="485612"/>
          </a:xfrm>
          <a:prstGeom prst="wedgeRectCallout">
            <a:avLst>
              <a:gd name="adj1" fmla="val -3255"/>
              <a:gd name="adj2" fmla="val 10441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Byte Op cleared UPPER nibble</a:t>
            </a:r>
          </a:p>
        </p:txBody>
      </p:sp>
    </p:spTree>
    <p:extLst>
      <p:ext uri="{BB962C8B-B14F-4D97-AF65-F5344CB8AC3E}">
        <p14:creationId xmlns:p14="http://schemas.microsoft.com/office/powerpoint/2010/main" val="390771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     R6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99" r="65271" b="7084"/>
          <a:stretch/>
        </p:blipFill>
        <p:spPr bwMode="auto">
          <a:xfrm>
            <a:off x="290744" y="1600200"/>
            <a:ext cx="2434701" cy="360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5867400" y="1600200"/>
            <a:ext cx="2819400" cy="45259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SP	</a:t>
            </a:r>
            <a:r>
              <a:rPr lang="en-US" dirty="0" smtClean="0">
                <a:solidFill>
                  <a:srgbClr val="FF0000"/>
                </a:solidFill>
              </a:rPr>
              <a:t>0x03FE</a:t>
            </a: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R5	0x00AF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R6	</a:t>
            </a:r>
            <a:r>
              <a:rPr lang="en-US" dirty="0" smtClean="0">
                <a:solidFill>
                  <a:srgbClr val="FF0000"/>
                </a:solidFill>
              </a:rPr>
              <a:t>0xAAAA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R7	0xBEEF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R10	0xDFEC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0" y="4953000"/>
            <a:ext cx="290744" cy="15240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895600" y="1600200"/>
            <a:ext cx="281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/>
        </p:nvPicPr>
        <p:blipFill>
          <a:blip r:embed="rId3"/>
          <a:stretch>
            <a:fillRect/>
          </a:stretch>
        </p:blipFill>
        <p:spPr>
          <a:xfrm>
            <a:off x="2819400" y="1600200"/>
            <a:ext cx="2819400" cy="3719713"/>
          </a:xfrm>
          <a:prstGeom prst="rect">
            <a:avLst/>
          </a:prstGeom>
        </p:spPr>
      </p:pic>
      <p:sp>
        <p:nvSpPr>
          <p:cNvPr id="12" name="Rectangular Callout 11"/>
          <p:cNvSpPr/>
          <p:nvPr/>
        </p:nvSpPr>
        <p:spPr>
          <a:xfrm>
            <a:off x="6363440" y="2618613"/>
            <a:ext cx="2323360" cy="485612"/>
          </a:xfrm>
          <a:prstGeom prst="wedgeRectCallout">
            <a:avLst>
              <a:gd name="adj1" fmla="val -2873"/>
              <a:gd name="adj2" fmla="val 1117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Mystery byte here</a:t>
            </a:r>
          </a:p>
        </p:txBody>
      </p:sp>
      <p:sp>
        <p:nvSpPr>
          <p:cNvPr id="13" name="Rectangular Callout 12"/>
          <p:cNvSpPr/>
          <p:nvPr/>
        </p:nvSpPr>
        <p:spPr>
          <a:xfrm>
            <a:off x="4938944" y="4467388"/>
            <a:ext cx="2323360" cy="561812"/>
          </a:xfrm>
          <a:prstGeom prst="wedgeRectCallout">
            <a:avLst>
              <a:gd name="adj1" fmla="val -55604"/>
              <a:gd name="adj2" fmla="val -11583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This byte was never changed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48000" y="3871760"/>
            <a:ext cx="1981200" cy="395440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62304" y="3467741"/>
            <a:ext cx="510096" cy="395440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496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pop.b</a:t>
            </a:r>
            <a:r>
              <a:rPr lang="en-US" dirty="0"/>
              <a:t>     R7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99" r="65271" b="7084"/>
          <a:stretch/>
        </p:blipFill>
        <p:spPr bwMode="auto">
          <a:xfrm>
            <a:off x="290744" y="1600200"/>
            <a:ext cx="2434701" cy="360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5867400" y="1600200"/>
            <a:ext cx="2819400" cy="45259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SP	</a:t>
            </a:r>
            <a:r>
              <a:rPr lang="en-US" dirty="0" smtClean="0">
                <a:solidFill>
                  <a:srgbClr val="FF0000"/>
                </a:solidFill>
              </a:rPr>
              <a:t>0x0400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R5	0x00AF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R6	0xAAAA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R7	</a:t>
            </a:r>
            <a:r>
              <a:rPr lang="en-US" dirty="0" smtClean="0">
                <a:solidFill>
                  <a:srgbClr val="FF0000"/>
                </a:solidFill>
              </a:rPr>
              <a:t>0x00DE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R10	0xDFEC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0" y="5029200"/>
            <a:ext cx="290744" cy="15240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895600" y="1600200"/>
            <a:ext cx="281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/>
          <p:nvPr/>
        </p:nvPicPr>
        <p:blipFill>
          <a:blip r:embed="rId3"/>
          <a:stretch>
            <a:fillRect/>
          </a:stretch>
        </p:blipFill>
        <p:spPr>
          <a:xfrm>
            <a:off x="2819400" y="1600200"/>
            <a:ext cx="2819400" cy="3782695"/>
          </a:xfrm>
          <a:prstGeom prst="rect">
            <a:avLst/>
          </a:prstGeom>
        </p:spPr>
      </p:pic>
      <p:sp>
        <p:nvSpPr>
          <p:cNvPr id="13" name="Rectangular Callout 12"/>
          <p:cNvSpPr/>
          <p:nvPr/>
        </p:nvSpPr>
        <p:spPr>
          <a:xfrm>
            <a:off x="6019800" y="4620968"/>
            <a:ext cx="2323360" cy="485612"/>
          </a:xfrm>
          <a:prstGeom prst="wedgeRectCallout">
            <a:avLst>
              <a:gd name="adj1" fmla="val 12411"/>
              <a:gd name="adj2" fmla="val -10216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Byte Op cleared UPPER nibble</a:t>
            </a:r>
          </a:p>
        </p:txBody>
      </p:sp>
    </p:spTree>
    <p:extLst>
      <p:ext uri="{BB962C8B-B14F-4D97-AF65-F5344CB8AC3E}">
        <p14:creationId xmlns:p14="http://schemas.microsoft.com/office/powerpoint/2010/main" val="4285693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463040"/>
            <a:ext cx="8412480" cy="236389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Students have trouble with the stack at first</a:t>
            </a:r>
          </a:p>
          <a:p>
            <a:r>
              <a:rPr lang="en-US" dirty="0" smtClean="0"/>
              <a:t>It is a FILO</a:t>
            </a:r>
          </a:p>
          <a:p>
            <a:r>
              <a:rPr lang="en-US" dirty="0" smtClean="0"/>
              <a:t>ALWAYS make sure your program has the same number of pushes and pops</a:t>
            </a:r>
          </a:p>
          <a:p>
            <a:pPr lvl="1"/>
            <a:r>
              <a:rPr lang="en-US" dirty="0" smtClean="0"/>
              <a:t>If you don’t bad things could happen!</a:t>
            </a:r>
          </a:p>
          <a:p>
            <a:r>
              <a:rPr lang="en-US" dirty="0" smtClean="0"/>
              <a:t>The stack always decrements by </a:t>
            </a:r>
            <a:r>
              <a:rPr lang="en-US" dirty="0" smtClean="0">
                <a:solidFill>
                  <a:srgbClr val="FF0000"/>
                </a:solidFill>
              </a:rPr>
              <a:t>2 BEFORE </a:t>
            </a:r>
            <a:r>
              <a:rPr lang="en-US" dirty="0" smtClean="0"/>
              <a:t>it writes</a:t>
            </a:r>
          </a:p>
          <a:p>
            <a:r>
              <a:rPr lang="en-US" dirty="0" smtClean="0"/>
              <a:t>Remember the difference between word and byte ops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7674" y="4002472"/>
            <a:ext cx="3433162" cy="239832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 bwMode="auto">
          <a:xfrm>
            <a:off x="482600" y="4859867"/>
            <a:ext cx="8001000" cy="889000"/>
          </a:xfrm>
          <a:prstGeom prst="rect">
            <a:avLst/>
          </a:prstGeom>
          <a:solidFill>
            <a:srgbClr val="0C2D83"/>
          </a:solidFill>
          <a:ln w="1270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I strongly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suggest you play with CCS and do push(.b)/pop(.b) like we did in class. A lot of student fail to understand this straight forward topic until they play with the code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017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Subroutines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Subroutines are a way to break up large code into smaller, reusable chunks of code</a:t>
            </a:r>
          </a:p>
          <a:p>
            <a:r>
              <a:rPr lang="en-US" dirty="0" smtClean="0"/>
              <a:t>They also make it easier to debug</a:t>
            </a:r>
          </a:p>
          <a:p>
            <a:r>
              <a:rPr lang="en-US" dirty="0" smtClean="0"/>
              <a:t>Once debugged, if you don’t modify them, you should never introduce new bugs from them</a:t>
            </a:r>
          </a:p>
          <a:p>
            <a:r>
              <a:rPr lang="en-US" dirty="0" smtClean="0"/>
              <a:t>In higher level languages (C, C++, python, </a:t>
            </a:r>
            <a:r>
              <a:rPr lang="en-US" dirty="0" err="1" smtClean="0"/>
              <a:t>etc</a:t>
            </a:r>
            <a:r>
              <a:rPr lang="en-US" dirty="0" smtClean="0"/>
              <a:t>) we would call these functions</a:t>
            </a:r>
          </a:p>
          <a:p>
            <a:pPr lvl="1"/>
            <a:r>
              <a:rPr lang="en-US" dirty="0" smtClean="0"/>
              <a:t>We’ll talk about this later when we cover C after </a:t>
            </a:r>
            <a:r>
              <a:rPr lang="en-US" dirty="0" err="1" smtClean="0"/>
              <a:t>prog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78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Subroutine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280" y="1515827"/>
            <a:ext cx="8621400" cy="4773150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main: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mov.w</a:t>
            </a: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#2, r10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mov.w</a:t>
            </a: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#4, r11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call    #</a:t>
            </a:r>
            <a:r>
              <a:rPr lang="en-US" sz="14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addition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…</a:t>
            </a:r>
            <a:endParaRPr lang="en-US" sz="140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;---------------------------------------------------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2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Function: Adds two 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numbers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2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Inputs: Op1 (r10), Op2 (r11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2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Outputs: result (r11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2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Registers destroyed: 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r11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;---------------------------------------------------</a:t>
            </a:r>
            <a:endParaRPr lang="en-US" sz="1200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addition</a:t>
            </a: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add.w</a:t>
            </a: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r10, r11 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ret</a:t>
            </a:r>
          </a:p>
          <a:p>
            <a:pPr marL="0" indent="0">
              <a:buNone/>
            </a:pPr>
            <a:endParaRPr lang="en-US" sz="100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4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ubtraction: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…  </a:t>
            </a: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 code here</a:t>
            </a:r>
          </a:p>
          <a:p>
            <a:pPr marL="0" indent="0">
              <a:buNone/>
            </a:pPr>
            <a:endParaRPr lang="en-US" sz="100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4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ultiplication: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…  </a:t>
            </a: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 code here</a:t>
            </a:r>
          </a:p>
        </p:txBody>
      </p:sp>
      <p:sp>
        <p:nvSpPr>
          <p:cNvPr id="4" name="Right Brace 3"/>
          <p:cNvSpPr/>
          <p:nvPr/>
        </p:nvSpPr>
        <p:spPr bwMode="auto">
          <a:xfrm>
            <a:off x="2864216" y="4132217"/>
            <a:ext cx="512379" cy="2211113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56923" y="4488592"/>
            <a:ext cx="48951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You could write an entire library of functions and use them in different projects (</a:t>
            </a:r>
            <a:r>
              <a:rPr lang="en-US" dirty="0" smtClean="0">
                <a:solidFill>
                  <a:srgbClr val="FF0000"/>
                </a:solidFill>
              </a:rPr>
              <a:t>once they are tested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4158943" y="1994338"/>
            <a:ext cx="2888243" cy="890752"/>
          </a:xfrm>
          <a:prstGeom prst="wedgeRectCallout">
            <a:avLst>
              <a:gd name="adj1" fmla="val -101964"/>
              <a:gd name="adj2" fmla="val -1355"/>
            </a:avLst>
          </a:prstGeom>
          <a:solidFill>
            <a:srgbClr val="FFFF00"/>
          </a:solidFill>
          <a:ln w="1270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Here we are only using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the addition subroutine right now.</a:t>
            </a:r>
            <a:endParaRPr kumimoji="0" lang="en-US" sz="16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5225160" y="3241465"/>
            <a:ext cx="2420241" cy="890752"/>
          </a:xfrm>
          <a:prstGeom prst="wedgeRectCallout">
            <a:avLst>
              <a:gd name="adj1" fmla="val -128245"/>
              <a:gd name="adj2" fmla="val 36666"/>
            </a:avLst>
          </a:prstGeom>
          <a:solidFill>
            <a:srgbClr val="FFFF00"/>
          </a:solidFill>
          <a:ln w="1270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Arial" charset="0"/>
              </a:rPr>
              <a:t>Why is this comment (documentation) important about r11?</a:t>
            </a:r>
            <a:endParaRPr kumimoji="0" lang="en-US" sz="16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69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Subroutines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038" y="1544575"/>
            <a:ext cx="8493642" cy="4928413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How do subroutines work?</a:t>
            </a:r>
            <a:endParaRPr lang="en-US" sz="2000" dirty="0">
              <a:solidFill>
                <a:schemeClr val="accent2"/>
              </a:solidFill>
            </a:endParaRPr>
          </a:p>
          <a:p>
            <a:pPr lvl="1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Call 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addition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sz="20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marL="45720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marL="45720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0xC010 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all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#addition</a:t>
            </a:r>
          </a:p>
          <a:p>
            <a:pPr marL="45720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0xC012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nop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marL="457200" lvl="1" indent="0"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0xC01A addition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:  …</a:t>
            </a:r>
          </a:p>
          <a:p>
            <a:pPr marL="45720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marL="45720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RET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620338"/>
              </p:ext>
            </p:extLst>
          </p:nvPr>
        </p:nvGraphicFramePr>
        <p:xfrm>
          <a:off x="862640" y="2398597"/>
          <a:ext cx="6763111" cy="783980"/>
        </p:xfrm>
        <a:graphic>
          <a:graphicData uri="http://schemas.openxmlformats.org/drawingml/2006/table">
            <a:tbl>
              <a:tblPr firstRow="1" firstCol="1" bandRow="1"/>
              <a:tblGrid>
                <a:gridCol w="1191889"/>
                <a:gridCol w="5571222"/>
              </a:tblGrid>
              <a:tr h="35794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en-US" sz="1050" b="1" dirty="0">
                          <a:solidFill>
                            <a:srgbClr val="333333"/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Assembly Instruction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en-US" sz="1050" b="1" dirty="0">
                          <a:solidFill>
                            <a:srgbClr val="333333"/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Description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93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en-US" sz="1050" dirty="0" smtClean="0">
                          <a:solidFill>
                            <a:srgbClr val="333333"/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CALL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en-US" sz="1050" dirty="0" smtClean="0">
                          <a:solidFill>
                            <a:srgbClr val="333333"/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Fetch operand, push PC, then assign operand value to PC.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941270"/>
              </p:ext>
            </p:extLst>
          </p:nvPr>
        </p:nvGraphicFramePr>
        <p:xfrm>
          <a:off x="845325" y="3314784"/>
          <a:ext cx="6797742" cy="419100"/>
        </p:xfrm>
        <a:graphic>
          <a:graphicData uri="http://schemas.openxmlformats.org/drawingml/2006/table">
            <a:tbl>
              <a:tblPr firstRow="1" firstCol="1" bandRow="1"/>
              <a:tblGrid>
                <a:gridCol w="3398871"/>
                <a:gridCol w="3398871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en-US" sz="1050" b="1" dirty="0">
                          <a:solidFill>
                            <a:srgbClr val="333333"/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Emulated Instruction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en-US" sz="1050" b="1">
                          <a:solidFill>
                            <a:srgbClr val="333333"/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Assembly Instruction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en-US" sz="1050" dirty="0" smtClean="0">
                          <a:solidFill>
                            <a:srgbClr val="333333"/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RET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en-US" sz="1050" dirty="0" smtClean="0">
                          <a:latin typeface="Courier New" pitchFamily="49" charset="0"/>
                          <a:cs typeface="Courier New" pitchFamily="49" charset="0"/>
                        </a:rPr>
                        <a:t>MOV @SP+, PC</a:t>
                      </a:r>
                      <a:endParaRPr lang="en-US" sz="1100" dirty="0">
                        <a:effectLst/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996"/>
          <a:stretch/>
        </p:blipFill>
        <p:spPr bwMode="auto">
          <a:xfrm>
            <a:off x="5582107" y="3866091"/>
            <a:ext cx="3287573" cy="178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ounded Rectangle 5"/>
          <p:cNvSpPr/>
          <p:nvPr/>
        </p:nvSpPr>
        <p:spPr bwMode="auto">
          <a:xfrm>
            <a:off x="4004733" y="2870200"/>
            <a:ext cx="558800" cy="237067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4682067" y="1544575"/>
            <a:ext cx="2023533" cy="470492"/>
          </a:xfrm>
          <a:prstGeom prst="wedgeRectCallout">
            <a:avLst>
              <a:gd name="adj1" fmla="val -63929"/>
              <a:gd name="adj2" fmla="val 226258"/>
            </a:avLst>
          </a:prstGeom>
          <a:solidFill>
            <a:srgbClr val="FFFF00"/>
          </a:solidFill>
          <a:ln w="1270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The stack!!</a:t>
            </a: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3232428" y="4241573"/>
            <a:ext cx="2264363" cy="470492"/>
          </a:xfrm>
          <a:prstGeom prst="wedgeRectCallout">
            <a:avLst>
              <a:gd name="adj1" fmla="val -95253"/>
              <a:gd name="adj2" fmla="val -29930"/>
            </a:avLst>
          </a:prstGeom>
          <a:solidFill>
            <a:srgbClr val="FFFF00"/>
          </a:solidFill>
          <a:ln w="1270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This address pushed</a:t>
            </a:r>
            <a:endParaRPr kumimoji="0" lang="en-US" sz="16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7045037" y="2712085"/>
            <a:ext cx="1731818" cy="470492"/>
          </a:xfrm>
          <a:prstGeom prst="wedgeRectCallout">
            <a:avLst>
              <a:gd name="adj1" fmla="val 16347"/>
              <a:gd name="adj2" fmla="val 327850"/>
            </a:avLst>
          </a:prstGeom>
          <a:solidFill>
            <a:srgbClr val="FFFF00"/>
          </a:solidFill>
          <a:ln w="1270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Top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of Stack</a:t>
            </a:r>
            <a:endParaRPr kumimoji="0" lang="en-US" sz="16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1583" y="5868573"/>
            <a:ext cx="7019925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39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2" grpId="0" animBg="1"/>
      <p:bldP spid="1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28" y="1592133"/>
            <a:ext cx="8003334" cy="4724400"/>
          </a:xfrm>
        </p:spPr>
        <p:txBody>
          <a:bodyPr/>
          <a:lstStyle/>
          <a:p>
            <a:r>
              <a:rPr lang="en-US" sz="2000" dirty="0" smtClean="0">
                <a:solidFill>
                  <a:schemeClr val="accent2"/>
                </a:solidFill>
              </a:rPr>
              <a:t>Arguments are the parameters (or data) passed to and from a subroutine</a:t>
            </a:r>
            <a:endParaRPr lang="en-US" sz="2000" dirty="0">
              <a:solidFill>
                <a:schemeClr val="accent2"/>
              </a:solidFill>
            </a:endParaRPr>
          </a:p>
          <a:p>
            <a:pPr marL="457200" lvl="1" indent="0">
              <a:buNone/>
            </a:pP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;---------------------------------------------------</a:t>
            </a:r>
          </a:p>
          <a:p>
            <a:pPr marL="457200" lvl="1" indent="0">
              <a:buNone/>
            </a:pP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 Function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: Adds two numbers</a:t>
            </a:r>
          </a:p>
          <a:p>
            <a:pPr marL="457200" lvl="1" indent="0">
              <a:buNone/>
            </a:pP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 Inputs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Op1 (r10), Op2 (r11)</a:t>
            </a:r>
            <a:endParaRPr lang="en-US" sz="1400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 Outputs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: result </a:t>
            </a: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(r11)</a:t>
            </a:r>
            <a:endParaRPr lang="en-US" sz="1400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 Registers 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destroyed: r11</a:t>
            </a:r>
          </a:p>
          <a:p>
            <a:pPr marL="457200" lvl="1" indent="0">
              <a:buNone/>
            </a:pP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;---------------------------------------------------</a:t>
            </a:r>
            <a:endParaRPr lang="en-US" sz="1400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addition:</a:t>
            </a:r>
          </a:p>
          <a:p>
            <a:pPr marL="457200" lvl="1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add.w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 r10, r11 </a:t>
            </a:r>
          </a:p>
          <a:p>
            <a:pPr marL="457200" lvl="1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ret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sz="2000" dirty="0"/>
          </a:p>
          <a:p>
            <a:r>
              <a:rPr lang="en-US" sz="2000" dirty="0" smtClean="0">
                <a:solidFill>
                  <a:schemeClr val="accent2"/>
                </a:solidFill>
              </a:rPr>
              <a:t>Load up ex_subroutine.asm in CCS and let’s watch this </a:t>
            </a:r>
            <a:r>
              <a:rPr lang="en-US" sz="2000" dirty="0" smtClean="0">
                <a:solidFill>
                  <a:schemeClr val="accent2"/>
                </a:solidFill>
              </a:rPr>
              <a:t>execute</a:t>
            </a:r>
          </a:p>
          <a:p>
            <a:pPr lvl="1"/>
            <a:r>
              <a:rPr lang="en-US" sz="1600" dirty="0" smtClean="0">
                <a:solidFill>
                  <a:schemeClr val="accent2"/>
                </a:solidFill>
              </a:rPr>
              <a:t>Watch what address gets pushed to the stack when CALL is used</a:t>
            </a:r>
            <a:endParaRPr lang="en-US" sz="1600" dirty="0" smtClean="0"/>
          </a:p>
          <a:p>
            <a:endParaRPr lang="en-US" sz="20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9220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ex_subroutine.asm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708" y="1476375"/>
            <a:ext cx="7633855" cy="26054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708" y="4081842"/>
            <a:ext cx="7633855" cy="2706625"/>
          </a:xfrm>
          <a:prstGeom prst="rect">
            <a:avLst/>
          </a:prstGeom>
        </p:spPr>
      </p:pic>
      <p:sp>
        <p:nvSpPr>
          <p:cNvPr id="7" name="Rectangular Callout 6"/>
          <p:cNvSpPr/>
          <p:nvPr/>
        </p:nvSpPr>
        <p:spPr bwMode="auto">
          <a:xfrm>
            <a:off x="4094018" y="2067791"/>
            <a:ext cx="2337955" cy="1049482"/>
          </a:xfrm>
          <a:prstGeom prst="wedgeRectCallout">
            <a:avLst>
              <a:gd name="adj1" fmla="val 88500"/>
              <a:gd name="adj2" fmla="val 100124"/>
            </a:avLst>
          </a:prstGeom>
          <a:solidFill>
            <a:srgbClr val="FFFF00"/>
          </a:solidFill>
          <a:ln w="1270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Stac</a:t>
            </a:r>
            <a:r>
              <a:rPr lang="en-US" sz="1600" dirty="0" smtClean="0">
                <a:latin typeface="Arial" charset="0"/>
              </a:rPr>
              <a:t>k before CALL, it is 0x0000</a:t>
            </a:r>
            <a:endParaRPr kumimoji="0" lang="en-US" sz="16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3986645" y="4673259"/>
            <a:ext cx="2337955" cy="1049482"/>
          </a:xfrm>
          <a:prstGeom prst="wedgeRectCallout">
            <a:avLst>
              <a:gd name="adj1" fmla="val 96056"/>
              <a:gd name="adj2" fmla="val 115965"/>
            </a:avLst>
          </a:prstGeom>
          <a:solidFill>
            <a:srgbClr val="FFFF00"/>
          </a:solidFill>
          <a:ln w="1270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Stac</a:t>
            </a:r>
            <a:r>
              <a:rPr lang="en-US" sz="1600" dirty="0" smtClean="0">
                <a:latin typeface="Arial" charset="0"/>
              </a:rPr>
              <a:t>k after CALL, it is now 0xC012 which points to the </a:t>
            </a:r>
            <a:r>
              <a:rPr lang="en-US" sz="1600" dirty="0" err="1" smtClean="0">
                <a:latin typeface="Arial" charset="0"/>
              </a:rPr>
              <a:t>nop</a:t>
            </a:r>
            <a:endParaRPr kumimoji="0" lang="en-US" sz="16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30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038" y="1702494"/>
            <a:ext cx="8493642" cy="4724400"/>
          </a:xfrm>
        </p:spPr>
        <p:txBody>
          <a:bodyPr/>
          <a:lstStyle/>
          <a:p>
            <a:r>
              <a:rPr lang="en-US" sz="2000" dirty="0" smtClean="0">
                <a:solidFill>
                  <a:schemeClr val="accent2"/>
                </a:solidFill>
              </a:rPr>
              <a:t>Use a stack to avoid destroying registers</a:t>
            </a:r>
            <a:endParaRPr lang="en-US" sz="2000" dirty="0">
              <a:solidFill>
                <a:schemeClr val="accent2"/>
              </a:solidFill>
            </a:endParaRPr>
          </a:p>
          <a:p>
            <a:pPr marL="457200" lvl="1" indent="0">
              <a:buNone/>
            </a:pPr>
            <a:r>
              <a:rPr lang="pt-BR" sz="1400" dirty="0">
                <a:latin typeface="Courier New" pitchFamily="49" charset="0"/>
                <a:cs typeface="Courier New" pitchFamily="49" charset="0"/>
              </a:rPr>
              <a:t>mySubroutine:</a:t>
            </a:r>
          </a:p>
          <a:p>
            <a:pPr marL="457200" lvl="1" indent="0">
              <a:buNone/>
            </a:pPr>
            <a:r>
              <a:rPr lang="pt-BR" sz="1400" dirty="0">
                <a:latin typeface="Courier New" pitchFamily="49" charset="0"/>
                <a:cs typeface="Courier New" pitchFamily="49" charset="0"/>
              </a:rPr>
              <a:t>    push.w  </a:t>
            </a: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r5  </a:t>
            </a:r>
            <a:r>
              <a:rPr lang="pt-BR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 let’s save these registers</a:t>
            </a:r>
            <a:endParaRPr lang="pt-BR" sz="1400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pt-BR" sz="1400" dirty="0">
                <a:latin typeface="Courier New" pitchFamily="49" charset="0"/>
                <a:cs typeface="Courier New" pitchFamily="49" charset="0"/>
              </a:rPr>
              <a:t>    push.w  r6</a:t>
            </a:r>
          </a:p>
          <a:p>
            <a:pPr marL="457200" lvl="1" indent="0">
              <a:buNone/>
            </a:pPr>
            <a:r>
              <a:rPr lang="pt-BR" sz="1400" dirty="0">
                <a:latin typeface="Courier New" pitchFamily="49" charset="0"/>
                <a:cs typeface="Courier New" pitchFamily="49" charset="0"/>
              </a:rPr>
              <a:t>    push.w  </a:t>
            </a: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r7</a:t>
            </a:r>
          </a:p>
          <a:p>
            <a:pPr marL="457200" lvl="1" indent="0">
              <a:buNone/>
            </a:pPr>
            <a:endParaRPr lang="pt-BR" sz="1400" dirty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;... Do subroutine work here ....</a:t>
            </a:r>
          </a:p>
          <a:p>
            <a:pPr marL="457200" lvl="1" indent="0">
              <a:buNone/>
            </a:pPr>
            <a:endParaRPr lang="pt-BR" sz="1400" dirty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pt-BR" sz="1400" dirty="0">
                <a:latin typeface="Courier New" pitchFamily="49" charset="0"/>
                <a:cs typeface="Courier New" pitchFamily="49" charset="0"/>
              </a:rPr>
              <a:t>    pop.w   </a:t>
            </a: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r7  </a:t>
            </a:r>
            <a:r>
              <a:rPr lang="pt-BR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 all done, let’s restore them</a:t>
            </a:r>
            <a:endParaRPr lang="pt-BR" sz="1400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pt-BR" sz="1400" dirty="0">
                <a:latin typeface="Courier New" pitchFamily="49" charset="0"/>
                <a:cs typeface="Courier New" pitchFamily="49" charset="0"/>
              </a:rPr>
              <a:t>    pop.w   r6</a:t>
            </a:r>
          </a:p>
          <a:p>
            <a:pPr marL="457200" lvl="1" indent="0">
              <a:buNone/>
            </a:pPr>
            <a:r>
              <a:rPr lang="pt-BR" sz="1400" dirty="0">
                <a:latin typeface="Courier New" pitchFamily="49" charset="0"/>
                <a:cs typeface="Courier New" pitchFamily="49" charset="0"/>
              </a:rPr>
              <a:t>    pop.w   r5</a:t>
            </a:r>
          </a:p>
          <a:p>
            <a:pPr marL="457200" lvl="1" indent="0">
              <a:buNone/>
            </a:pPr>
            <a:r>
              <a:rPr lang="pt-BR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ret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000" dirty="0" smtClean="0">
                <a:solidFill>
                  <a:schemeClr val="accent2"/>
                </a:solidFill>
              </a:rPr>
              <a:t>What is Pass-by-Value and Pass-by-Reference?</a:t>
            </a:r>
            <a:endParaRPr lang="en-US" sz="2000" dirty="0" smtClean="0"/>
          </a:p>
          <a:p>
            <a:endParaRPr lang="en-US" sz="2000" dirty="0" smtClean="0">
              <a:solidFill>
                <a:schemeClr val="accent2"/>
              </a:solidFill>
            </a:endParaRPr>
          </a:p>
        </p:txBody>
      </p:sp>
      <p:sp>
        <p:nvSpPr>
          <p:cNvPr id="4" name="Right Brace 3"/>
          <p:cNvSpPr/>
          <p:nvPr/>
        </p:nvSpPr>
        <p:spPr bwMode="auto">
          <a:xfrm>
            <a:off x="6182833" y="2174358"/>
            <a:ext cx="462516" cy="850605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45349" y="2368827"/>
            <a:ext cx="12538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pushes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645349" y="4087269"/>
            <a:ext cx="997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pops</a:t>
            </a:r>
            <a:endParaRPr lang="en-US" dirty="0"/>
          </a:p>
        </p:txBody>
      </p:sp>
      <p:sp>
        <p:nvSpPr>
          <p:cNvPr id="7" name="Right Brace 6"/>
          <p:cNvSpPr/>
          <p:nvPr/>
        </p:nvSpPr>
        <p:spPr bwMode="auto">
          <a:xfrm>
            <a:off x="6153594" y="3898143"/>
            <a:ext cx="462516" cy="850605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1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038" y="1568487"/>
            <a:ext cx="8421121" cy="4724400"/>
          </a:xfrm>
        </p:spPr>
        <p:txBody>
          <a:bodyPr/>
          <a:lstStyle/>
          <a:p>
            <a:r>
              <a:rPr lang="en-US" sz="2000" dirty="0" smtClean="0">
                <a:solidFill>
                  <a:schemeClr val="accent2"/>
                </a:solidFill>
              </a:rPr>
              <a:t>What is a Stack?</a:t>
            </a:r>
            <a:endParaRPr lang="en-US" sz="2000" dirty="0">
              <a:solidFill>
                <a:schemeClr val="accent2"/>
              </a:solidFill>
            </a:endParaRPr>
          </a:p>
          <a:p>
            <a:pPr lvl="1"/>
            <a:r>
              <a:rPr lang="en-US" sz="2000" dirty="0"/>
              <a:t>Last In First Out (LIFO) </a:t>
            </a:r>
            <a:r>
              <a:rPr lang="en-US" sz="2000" dirty="0" smtClean="0"/>
              <a:t>queue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Push</a:t>
            </a:r>
            <a:r>
              <a:rPr lang="en-US" sz="2000" dirty="0"/>
              <a:t> and </a:t>
            </a:r>
            <a:r>
              <a:rPr lang="en-US" sz="2000" dirty="0">
                <a:solidFill>
                  <a:srgbClr val="FF0000"/>
                </a:solidFill>
              </a:rPr>
              <a:t>Pop</a:t>
            </a:r>
            <a:r>
              <a:rPr lang="en-US" sz="2000" dirty="0"/>
              <a:t> are our two operations for dealing with the </a:t>
            </a:r>
            <a:r>
              <a:rPr lang="en-US" sz="2000" dirty="0" smtClean="0"/>
              <a:t>stack</a:t>
            </a:r>
          </a:p>
          <a:p>
            <a:pPr lvl="1"/>
            <a:r>
              <a:rPr lang="en-US" sz="1800" dirty="0"/>
              <a:t>The last item you </a:t>
            </a:r>
            <a:r>
              <a:rPr lang="en-US" sz="1800" b="1" dirty="0"/>
              <a:t>pushed</a:t>
            </a:r>
            <a:r>
              <a:rPr lang="en-US" sz="1800" dirty="0"/>
              <a:t> onto the stack is the first item you'll </a:t>
            </a:r>
            <a:r>
              <a:rPr lang="en-US" sz="1800" b="1" dirty="0"/>
              <a:t>pop</a:t>
            </a:r>
            <a:r>
              <a:rPr lang="en-US" sz="1800" dirty="0"/>
              <a:t> off of it.</a:t>
            </a:r>
            <a:endParaRPr lang="en-US" sz="1800" dirty="0" smtClean="0"/>
          </a:p>
          <a:p>
            <a:r>
              <a:rPr lang="en-US" sz="2000" dirty="0" smtClean="0">
                <a:solidFill>
                  <a:schemeClr val="accent2"/>
                </a:solidFill>
              </a:rPr>
              <a:t>Why use a Stack?</a:t>
            </a:r>
            <a:endParaRPr lang="en-US" sz="2000" dirty="0">
              <a:solidFill>
                <a:schemeClr val="accent2"/>
              </a:solidFill>
            </a:endParaRPr>
          </a:p>
          <a:p>
            <a:pPr lvl="1"/>
            <a:r>
              <a:rPr lang="en-US" sz="2000" dirty="0" smtClean="0"/>
              <a:t>Temporary Storage</a:t>
            </a:r>
          </a:p>
          <a:p>
            <a:pPr lvl="1"/>
            <a:r>
              <a:rPr lang="en-US" sz="2000" dirty="0" smtClean="0"/>
              <a:t>Subroutine calls/returns use the Stack</a:t>
            </a:r>
            <a:endParaRPr lang="en-US" sz="2200" dirty="0" smtClean="0"/>
          </a:p>
          <a:p>
            <a:r>
              <a:rPr lang="en-US" sz="2200" dirty="0" smtClean="0">
                <a:solidFill>
                  <a:schemeClr val="accent2"/>
                </a:solidFill>
              </a:rPr>
              <a:t>Stack Pointer</a:t>
            </a:r>
            <a:endParaRPr lang="en-US" sz="2200" dirty="0">
              <a:solidFill>
                <a:schemeClr val="accent2"/>
              </a:solidFill>
            </a:endParaRPr>
          </a:p>
          <a:p>
            <a:pPr lvl="1"/>
            <a:r>
              <a:rPr lang="en-US" sz="1800" dirty="0" smtClean="0">
                <a:latin typeface="+mj-lt"/>
                <a:cs typeface="Courier New" pitchFamily="49" charset="0"/>
              </a:rPr>
              <a:t>Holds the address of the top of the stack</a:t>
            </a:r>
          </a:p>
          <a:p>
            <a:pPr lvl="2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Stack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Pointer (SP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), also known as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r1</a:t>
            </a:r>
          </a:p>
          <a:p>
            <a:pPr lvl="1"/>
            <a:endParaRPr lang="en-US" sz="2000" dirty="0" smtClean="0"/>
          </a:p>
          <a:p>
            <a:endParaRPr lang="en-US" sz="2000" dirty="0">
              <a:solidFill>
                <a:schemeClr val="accent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2607" y="3476297"/>
            <a:ext cx="3433162" cy="2398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94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038" y="1592134"/>
            <a:ext cx="8493642" cy="4724400"/>
          </a:xfrm>
        </p:spPr>
        <p:txBody>
          <a:bodyPr/>
          <a:lstStyle/>
          <a:p>
            <a:r>
              <a:rPr lang="en-US" sz="2000" dirty="0" smtClean="0">
                <a:solidFill>
                  <a:schemeClr val="accent2"/>
                </a:solidFill>
              </a:rPr>
              <a:t>Pass-by-Value</a:t>
            </a:r>
            <a:endParaRPr lang="en-US" sz="2000" dirty="0">
              <a:solidFill>
                <a:schemeClr val="accent2"/>
              </a:solidFill>
            </a:endParaRPr>
          </a:p>
          <a:p>
            <a:pPr lvl="1"/>
            <a:r>
              <a:rPr lang="en-US" sz="2000" dirty="0"/>
              <a:t>pass the actual values of the arguments to a </a:t>
            </a:r>
            <a:r>
              <a:rPr lang="en-US" sz="2000" dirty="0" smtClean="0"/>
              <a:t>subroutine</a:t>
            </a:r>
          </a:p>
          <a:p>
            <a:pPr lvl="1"/>
            <a:r>
              <a:rPr lang="en-US" dirty="0" smtClean="0"/>
              <a:t>This creates a copy of the data</a:t>
            </a:r>
          </a:p>
          <a:p>
            <a:pPr lvl="2"/>
            <a:r>
              <a:rPr lang="en-US" sz="1800" dirty="0" smtClean="0"/>
              <a:t>Imagine we are passing an1600 x 1400 color image … is this an issue?</a:t>
            </a:r>
            <a:endParaRPr lang="en-US" sz="2000" dirty="0" smtClean="0">
              <a:solidFill>
                <a:schemeClr val="accent2"/>
              </a:solidFill>
            </a:endParaRPr>
          </a:p>
          <a:p>
            <a:r>
              <a:rPr lang="en-US" sz="2000" dirty="0" smtClean="0">
                <a:solidFill>
                  <a:schemeClr val="accent2"/>
                </a:solidFill>
              </a:rPr>
              <a:t>Pass-by-Reference</a:t>
            </a:r>
            <a:endParaRPr lang="en-US" sz="2000" dirty="0">
              <a:solidFill>
                <a:schemeClr val="accent2"/>
              </a:solidFill>
            </a:endParaRPr>
          </a:p>
          <a:p>
            <a:pPr lvl="1"/>
            <a:r>
              <a:rPr lang="en-US" sz="2000" dirty="0" smtClean="0"/>
              <a:t>Pass the address of the argument to a subroutine</a:t>
            </a:r>
          </a:p>
          <a:p>
            <a:pPr lvl="1"/>
            <a:r>
              <a:rPr lang="en-US" dirty="0" smtClean="0"/>
              <a:t>This also is referred to as a pointer</a:t>
            </a:r>
            <a:endParaRPr lang="en-US" sz="2200" dirty="0" smtClean="0">
              <a:solidFill>
                <a:schemeClr val="accent2"/>
              </a:solidFill>
            </a:endParaRPr>
          </a:p>
          <a:p>
            <a:endParaRPr lang="en-US" sz="2200" dirty="0" smtClean="0">
              <a:solidFill>
                <a:schemeClr val="accent2"/>
              </a:solidFill>
            </a:endParaRPr>
          </a:p>
          <a:p>
            <a:r>
              <a:rPr lang="en-US" sz="2200" dirty="0" smtClean="0">
                <a:solidFill>
                  <a:schemeClr val="accent2"/>
                </a:solidFill>
              </a:rPr>
              <a:t>Which method can modify the original source data, and which can only modify a copy of the source data?</a:t>
            </a:r>
          </a:p>
          <a:p>
            <a:r>
              <a:rPr lang="en-US" sz="2200" dirty="0" smtClean="0">
                <a:solidFill>
                  <a:schemeClr val="accent2"/>
                </a:solidFill>
              </a:rPr>
              <a:t>Which is best if you are passing an array of 1000 values?</a:t>
            </a:r>
            <a:endParaRPr lang="en-US" sz="2200" dirty="0">
              <a:solidFill>
                <a:schemeClr val="accent2"/>
              </a:solidFill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8722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Subroutine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653" y="1592134"/>
            <a:ext cx="8141850" cy="4724400"/>
          </a:xfrm>
        </p:spPr>
        <p:txBody>
          <a:bodyPr/>
          <a:lstStyle/>
          <a:p>
            <a:r>
              <a:rPr lang="en-US" sz="2000" dirty="0">
                <a:solidFill>
                  <a:schemeClr val="accent2"/>
                </a:solidFill>
              </a:rPr>
              <a:t>Always return from a subroutine</a:t>
            </a:r>
            <a:r>
              <a:rPr lang="en-US" sz="2000" dirty="0" smtClean="0">
                <a:solidFill>
                  <a:schemeClr val="accent2"/>
                </a:solidFill>
              </a:rPr>
              <a:t>!</a:t>
            </a:r>
          </a:p>
          <a:p>
            <a:pPr lvl="1"/>
            <a:r>
              <a:rPr lang="en-US" sz="1600" dirty="0"/>
              <a:t>should only return from one place in your subroutine</a:t>
            </a:r>
            <a:r>
              <a:rPr lang="en-US" sz="1600" dirty="0" smtClean="0"/>
              <a:t>.</a:t>
            </a:r>
          </a:p>
          <a:p>
            <a:endParaRPr lang="en-US" sz="2000" dirty="0" smtClean="0">
              <a:solidFill>
                <a:schemeClr val="accent2"/>
              </a:solidFill>
            </a:endParaRPr>
          </a:p>
          <a:p>
            <a:r>
              <a:rPr lang="en-US" sz="2000" dirty="0" smtClean="0">
                <a:solidFill>
                  <a:schemeClr val="accent2"/>
                </a:solidFill>
              </a:rPr>
              <a:t>Subroutines </a:t>
            </a:r>
            <a:r>
              <a:rPr lang="en-US" sz="2000" dirty="0">
                <a:solidFill>
                  <a:schemeClr val="accent2"/>
                </a:solidFill>
              </a:rPr>
              <a:t>only receive information via registers</a:t>
            </a:r>
            <a:r>
              <a:rPr lang="en-US" sz="2000" dirty="0" smtClean="0">
                <a:solidFill>
                  <a:schemeClr val="accent2"/>
                </a:solidFill>
              </a:rPr>
              <a:t>!</a:t>
            </a:r>
          </a:p>
          <a:p>
            <a:pPr lvl="1"/>
            <a:r>
              <a:rPr lang="en-US" sz="1600" dirty="0"/>
              <a:t>reusable </a:t>
            </a:r>
            <a:r>
              <a:rPr lang="en-US" sz="1600" dirty="0" smtClean="0"/>
              <a:t>for many </a:t>
            </a:r>
            <a:r>
              <a:rPr lang="en-US" sz="1600" dirty="0"/>
              <a:t>different </a:t>
            </a:r>
            <a:r>
              <a:rPr lang="en-US" sz="1600" dirty="0" smtClean="0"/>
              <a:t>programs</a:t>
            </a:r>
          </a:p>
          <a:p>
            <a:pPr lvl="1"/>
            <a:r>
              <a:rPr lang="en-US" sz="1600" dirty="0"/>
              <a:t>should not rely on specific label </a:t>
            </a:r>
            <a:r>
              <a:rPr lang="en-US" sz="1600" dirty="0" smtClean="0"/>
              <a:t>names for arguments (what about ports?)</a:t>
            </a:r>
          </a:p>
          <a:p>
            <a:pPr lvl="1"/>
            <a:r>
              <a:rPr lang="en-US" sz="1600" dirty="0" smtClean="0"/>
              <a:t>Can we use the Stack to pass arguments?</a:t>
            </a:r>
            <a:endParaRPr lang="en-US" sz="1600" dirty="0"/>
          </a:p>
          <a:p>
            <a:endParaRPr lang="en-US" sz="2400" dirty="0" smtClean="0">
              <a:solidFill>
                <a:schemeClr val="accent2"/>
              </a:solidFill>
            </a:endParaRPr>
          </a:p>
          <a:p>
            <a:r>
              <a:rPr lang="en-US" sz="2400" dirty="0" smtClean="0">
                <a:solidFill>
                  <a:schemeClr val="accent2"/>
                </a:solidFill>
              </a:rPr>
              <a:t>Subroutines </a:t>
            </a:r>
            <a:r>
              <a:rPr lang="en-US" sz="2400" dirty="0">
                <a:solidFill>
                  <a:schemeClr val="accent2"/>
                </a:solidFill>
              </a:rPr>
              <a:t>should be reusable</a:t>
            </a:r>
            <a:r>
              <a:rPr lang="en-US" sz="2400" dirty="0" smtClean="0">
                <a:solidFill>
                  <a:schemeClr val="accent2"/>
                </a:solidFill>
              </a:rPr>
              <a:t>!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3679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Very Simple Explanation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99629" y="4980244"/>
            <a:ext cx="3279228" cy="756744"/>
          </a:xfrm>
          <a:prstGeom prst="rect">
            <a:avLst/>
          </a:prstGeom>
          <a:solidFill>
            <a:srgbClr val="0C2D83"/>
          </a:solidFill>
          <a:ln w="1270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Hardware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699629" y="4052706"/>
            <a:ext cx="3279228" cy="75674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OS (not present in a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uC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)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699629" y="3125168"/>
            <a:ext cx="3279228" cy="75674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Libraries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99629" y="2150333"/>
            <a:ext cx="3279228" cy="756744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Application SW</a:t>
            </a: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250312" y="4885650"/>
            <a:ext cx="4682359" cy="0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250311" y="3965991"/>
            <a:ext cx="4682359" cy="0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250311" y="3020064"/>
            <a:ext cx="4682359" cy="0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4089215" y="5082589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ISA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089215" y="4162930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ABI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122878" y="3264820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API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122878" y="2271072"/>
            <a:ext cx="14443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Your code</a:t>
            </a:r>
            <a:endParaRPr lang="en-US" dirty="0"/>
          </a:p>
        </p:txBody>
      </p:sp>
      <p:sp>
        <p:nvSpPr>
          <p:cNvPr id="17" name="Rectangular Callout 16"/>
          <p:cNvSpPr/>
          <p:nvPr/>
        </p:nvSpPr>
        <p:spPr bwMode="auto">
          <a:xfrm>
            <a:off x="5628290" y="1773621"/>
            <a:ext cx="3321601" cy="1843874"/>
          </a:xfrm>
          <a:prstGeom prst="wedgeRectCallout">
            <a:avLst>
              <a:gd name="adj1" fmla="val -74154"/>
              <a:gd name="adj2" fmla="val 42580"/>
            </a:avLst>
          </a:prstGeom>
          <a:solidFill>
            <a:srgbClr val="FFFF00"/>
          </a:solidFill>
          <a:ln w="1270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 u="sng" dirty="0" smtClean="0"/>
              <a:t>Application Programming Interface</a:t>
            </a:r>
          </a:p>
          <a:p>
            <a:r>
              <a:rPr lang="en-US" sz="1600" dirty="0" smtClean="0"/>
              <a:t>Ensure </a:t>
            </a:r>
            <a:r>
              <a:rPr lang="en-US" sz="1600" dirty="0"/>
              <a:t>subroutines/functions </a:t>
            </a:r>
            <a:r>
              <a:rPr lang="en-US" sz="1600" dirty="0" smtClean="0"/>
              <a:t>have the same interface to make writing programs easier and introduce less bugs</a:t>
            </a:r>
          </a:p>
          <a:p>
            <a:r>
              <a:rPr lang="en-US" sz="1600" b="1" dirty="0" smtClean="0"/>
              <a:t>Deals with source code</a:t>
            </a:r>
            <a:endParaRPr lang="en-US" sz="1600" b="1" dirty="0"/>
          </a:p>
        </p:txBody>
      </p:sp>
      <p:sp>
        <p:nvSpPr>
          <p:cNvPr id="18" name="Rectangular Callout 17"/>
          <p:cNvSpPr/>
          <p:nvPr/>
        </p:nvSpPr>
        <p:spPr bwMode="auto">
          <a:xfrm>
            <a:off x="5628290" y="3944172"/>
            <a:ext cx="3321601" cy="1600082"/>
          </a:xfrm>
          <a:prstGeom prst="wedgeRectCallout">
            <a:avLst>
              <a:gd name="adj1" fmla="val -74426"/>
              <a:gd name="adj2" fmla="val -18435"/>
            </a:avLst>
          </a:prstGeom>
          <a:solidFill>
            <a:srgbClr val="FFFF00"/>
          </a:solidFill>
          <a:ln w="1270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 u="sng" dirty="0" smtClean="0"/>
              <a:t>Application Binary Interface</a:t>
            </a:r>
          </a:p>
          <a:p>
            <a:r>
              <a:rPr lang="en-US" sz="1600" dirty="0" smtClean="0"/>
              <a:t>Ensure </a:t>
            </a:r>
            <a:r>
              <a:rPr lang="en-US" sz="1600" dirty="0"/>
              <a:t>subroutines/functions </a:t>
            </a:r>
            <a:r>
              <a:rPr lang="en-US" sz="1600" dirty="0" smtClean="0"/>
              <a:t>after compiling, operate the same on similar HW (say all x86) the same</a:t>
            </a:r>
          </a:p>
          <a:p>
            <a:r>
              <a:rPr lang="en-US" sz="1600" b="1" dirty="0" smtClean="0"/>
              <a:t>Deals with a binary program</a:t>
            </a:r>
            <a:endParaRPr lang="en-US" sz="1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83489" y="6034825"/>
            <a:ext cx="7323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This is </a:t>
            </a:r>
            <a:r>
              <a:rPr lang="en-US" sz="1800" dirty="0" smtClean="0">
                <a:solidFill>
                  <a:srgbClr val="FF0000"/>
                </a:solidFill>
              </a:rPr>
              <a:t>super simple </a:t>
            </a:r>
            <a:r>
              <a:rPr lang="en-US" sz="1800" dirty="0" smtClean="0"/>
              <a:t>and gets </a:t>
            </a:r>
            <a:r>
              <a:rPr lang="en-US" sz="1800" dirty="0" smtClean="0">
                <a:solidFill>
                  <a:srgbClr val="FF0000"/>
                </a:solidFill>
              </a:rPr>
              <a:t>more complex </a:t>
            </a:r>
            <a:r>
              <a:rPr lang="en-US" sz="1800" dirty="0" smtClean="0"/>
              <a:t>when working with an OS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7995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Application Binary Interface (ABI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Convention </a:t>
            </a:r>
            <a:r>
              <a:rPr lang="en-US" dirty="0"/>
              <a:t>of specifying which registers are used for arguments passed in to a subroutine and which are used to pass back results. </a:t>
            </a:r>
            <a:endParaRPr lang="en-US" dirty="0" smtClean="0"/>
          </a:p>
          <a:p>
            <a:pPr lvl="1"/>
            <a:r>
              <a:rPr lang="en-US" dirty="0" smtClean="0"/>
              <a:t>For subroutines in the MSP430 use </a:t>
            </a:r>
            <a:r>
              <a:rPr lang="en-US" dirty="0"/>
              <a:t>r12, r13, r14, and r15 to pass arguments to your subroutine. </a:t>
            </a:r>
            <a:endParaRPr lang="en-US" dirty="0" smtClean="0"/>
          </a:p>
          <a:p>
            <a:pPr lvl="1"/>
            <a:r>
              <a:rPr lang="en-US" dirty="0" smtClean="0"/>
              <a:t>Use the stack if you have more than four arguments</a:t>
            </a:r>
          </a:p>
          <a:p>
            <a:pPr lvl="1"/>
            <a:r>
              <a:rPr lang="en-US" smtClean="0"/>
              <a:t>Subroutine results </a:t>
            </a:r>
            <a:r>
              <a:rPr lang="en-US" dirty="0" smtClean="0"/>
              <a:t>are returned in r12</a:t>
            </a:r>
          </a:p>
          <a:p>
            <a:endParaRPr lang="en-US" dirty="0"/>
          </a:p>
          <a:p>
            <a:r>
              <a:rPr lang="en-US" dirty="0" smtClean="0"/>
              <a:t>If you follow the ABI and then link to a 3</a:t>
            </a:r>
            <a:r>
              <a:rPr lang="en-US" baseline="30000" dirty="0" smtClean="0"/>
              <a:t>rd</a:t>
            </a:r>
            <a:r>
              <a:rPr lang="en-US" dirty="0" smtClean="0"/>
              <a:t> party library (</a:t>
            </a:r>
            <a:r>
              <a:rPr lang="en-US" dirty="0" smtClean="0">
                <a:solidFill>
                  <a:srgbClr val="FF0000"/>
                </a:solidFill>
              </a:rPr>
              <a:t>meaning someone else developed it and you have probably never seen the source code</a:t>
            </a:r>
            <a:r>
              <a:rPr lang="en-US" dirty="0" smtClean="0"/>
              <a:t>), it should work correctly!!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0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6320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038" y="1529255"/>
            <a:ext cx="8493642" cy="4968583"/>
          </a:xfrm>
        </p:spPr>
        <p:txBody>
          <a:bodyPr/>
          <a:lstStyle/>
          <a:p>
            <a:r>
              <a:rPr lang="en-US" sz="2000" dirty="0" smtClean="0">
                <a:solidFill>
                  <a:schemeClr val="accent2"/>
                </a:solidFill>
              </a:rPr>
              <a:t>Stack Instructions</a:t>
            </a:r>
          </a:p>
          <a:p>
            <a:endParaRPr lang="en-US" sz="2000" dirty="0">
              <a:solidFill>
                <a:schemeClr val="accent2"/>
              </a:solidFill>
            </a:endParaRPr>
          </a:p>
          <a:p>
            <a:endParaRPr lang="en-US" sz="2000" dirty="0" smtClean="0">
              <a:solidFill>
                <a:schemeClr val="accent2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  <a:p>
            <a:endParaRPr lang="en-US" sz="2000" dirty="0" smtClean="0">
              <a:solidFill>
                <a:schemeClr val="accent2"/>
              </a:solidFill>
            </a:endParaRPr>
          </a:p>
          <a:p>
            <a:endParaRPr lang="en-US" sz="2000" dirty="0" smtClean="0">
              <a:solidFill>
                <a:schemeClr val="accent2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  <a:p>
            <a:endParaRPr lang="en-US" sz="2000" dirty="0" smtClean="0">
              <a:solidFill>
                <a:schemeClr val="accent2"/>
              </a:solidFill>
            </a:endParaRPr>
          </a:p>
          <a:p>
            <a:endParaRPr lang="en-US" sz="2000" dirty="0" smtClean="0">
              <a:solidFill>
                <a:schemeClr val="accent2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  <a:p>
            <a:pPr lvl="1"/>
            <a:endParaRPr lang="en-US" sz="1800" dirty="0" smtClean="0"/>
          </a:p>
          <a:p>
            <a:r>
              <a:rPr lang="en-US" sz="2000" dirty="0" smtClean="0">
                <a:solidFill>
                  <a:schemeClr val="accent2"/>
                </a:solidFill>
              </a:rPr>
              <a:t>Where is the Stack located in memory?</a:t>
            </a:r>
            <a:endParaRPr lang="en-US" sz="2000" dirty="0">
              <a:solidFill>
                <a:schemeClr val="accent2"/>
              </a:solidFill>
            </a:endParaRPr>
          </a:p>
          <a:p>
            <a:endParaRPr lang="en-US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505520"/>
              </p:ext>
            </p:extLst>
          </p:nvPr>
        </p:nvGraphicFramePr>
        <p:xfrm>
          <a:off x="871267" y="2025357"/>
          <a:ext cx="6763111" cy="814705"/>
        </p:xfrm>
        <a:graphic>
          <a:graphicData uri="http://schemas.openxmlformats.org/drawingml/2006/table">
            <a:tbl>
              <a:tblPr firstRow="1" firstCol="1" bandRow="1"/>
              <a:tblGrid>
                <a:gridCol w="1191889"/>
                <a:gridCol w="5571222"/>
              </a:tblGrid>
              <a:tr h="31998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en-US" sz="1050" b="1">
                          <a:solidFill>
                            <a:srgbClr val="333333"/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Assembly Instruction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en-US" sz="1050" b="1">
                          <a:solidFill>
                            <a:srgbClr val="333333"/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Description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65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en-US" sz="1050">
                          <a:solidFill>
                            <a:srgbClr val="333333"/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PUSH(.B)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en-US" sz="1050" dirty="0">
                          <a:solidFill>
                            <a:srgbClr val="333333"/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Push operand on stack. Push byte decrements SP by 2.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513715"/>
              </p:ext>
            </p:extLst>
          </p:nvPr>
        </p:nvGraphicFramePr>
        <p:xfrm>
          <a:off x="871267" y="2958933"/>
          <a:ext cx="6797742" cy="419100"/>
        </p:xfrm>
        <a:graphic>
          <a:graphicData uri="http://schemas.openxmlformats.org/drawingml/2006/table">
            <a:tbl>
              <a:tblPr firstRow="1" firstCol="1" bandRow="1"/>
              <a:tblGrid>
                <a:gridCol w="3398871"/>
                <a:gridCol w="3398871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en-US" sz="1050" b="1" dirty="0">
                          <a:solidFill>
                            <a:srgbClr val="333333"/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Emulated Instruction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en-US" sz="1050" b="1">
                          <a:solidFill>
                            <a:srgbClr val="333333"/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Assembly Instruction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en-US" sz="1050">
                          <a:solidFill>
                            <a:srgbClr val="333333"/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POP dst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en-US" sz="1050" dirty="0">
                          <a:solidFill>
                            <a:srgbClr val="333333"/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MOV @SP+, </a:t>
                      </a:r>
                      <a:r>
                        <a:rPr lang="en-US" sz="1050" dirty="0" err="1">
                          <a:solidFill>
                            <a:srgbClr val="333333"/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dst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621" y="3643055"/>
            <a:ext cx="6848475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 bwMode="auto">
          <a:xfrm>
            <a:off x="5198533" y="2488207"/>
            <a:ext cx="1430866" cy="333929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384799" y="3105084"/>
            <a:ext cx="905933" cy="333929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5" name="Rectangular Callout 4"/>
          <p:cNvSpPr/>
          <p:nvPr/>
        </p:nvSpPr>
        <p:spPr bwMode="auto">
          <a:xfrm>
            <a:off x="6290732" y="3843866"/>
            <a:ext cx="2726268" cy="2023533"/>
          </a:xfrm>
          <a:prstGeom prst="wedgeRectCallout">
            <a:avLst>
              <a:gd name="adj1" fmla="val -51873"/>
              <a:gd name="adj2" fmla="val -73303"/>
            </a:avLst>
          </a:prstGeom>
          <a:solidFill>
            <a:srgbClr val="FFFF00"/>
          </a:solidFill>
          <a:ln w="1270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Be careful</a:t>
            </a:r>
            <a:r>
              <a:rPr lang="en-US" sz="1600" dirty="0" smtClean="0">
                <a:latin typeface="Arial" charset="0"/>
              </a:rPr>
              <a:t> you are not thinking backwards: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Arial" charset="0"/>
            </a:endParaRP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Push: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dec</a:t>
            </a:r>
            <a:endParaRPr kumimoji="0" lang="en-US" sz="16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Arial" charset="0"/>
              </a:rPr>
              <a:t>Pop: </a:t>
            </a:r>
            <a:r>
              <a:rPr lang="en-US" sz="1600" dirty="0" err="1" smtClean="0">
                <a:latin typeface="Arial" charset="0"/>
              </a:rPr>
              <a:t>inc</a:t>
            </a:r>
            <a:endParaRPr lang="en-US" sz="1600" dirty="0" smtClean="0">
              <a:latin typeface="Arial" charset="0"/>
            </a:endParaRPr>
          </a:p>
          <a:p>
            <a:pPr marR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  <a:p>
            <a:pPr marR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600" dirty="0" smtClean="0">
                <a:latin typeface="Arial" charset="0"/>
              </a:rPr>
              <a:t>The stack is upside down!</a:t>
            </a:r>
            <a:endParaRPr kumimoji="0" lang="en-US" sz="16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559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6189" y="1649241"/>
            <a:ext cx="4760140" cy="4724400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>
                <a:solidFill>
                  <a:srgbClr val="0070C0"/>
                </a:solidFill>
              </a:rPr>
              <a:t>Where is the Stack located in memory</a:t>
            </a:r>
            <a:r>
              <a:rPr lang="en-US" sz="2000" dirty="0" smtClean="0">
                <a:solidFill>
                  <a:srgbClr val="0070C0"/>
                </a:solidFill>
              </a:rPr>
              <a:t>?</a:t>
            </a:r>
            <a:endParaRPr lang="en-US" sz="2000" dirty="0" smtClean="0"/>
          </a:p>
          <a:p>
            <a:r>
              <a:rPr lang="en-US" sz="2000" dirty="0" smtClean="0"/>
              <a:t>In RAM  </a:t>
            </a:r>
          </a:p>
          <a:p>
            <a:pPr lvl="1"/>
            <a:r>
              <a:rPr lang="en-US" sz="1600" dirty="0" smtClean="0"/>
              <a:t>need to read and write to it</a:t>
            </a:r>
          </a:p>
          <a:p>
            <a:r>
              <a:rPr lang="en-US" sz="2000" dirty="0" smtClean="0"/>
              <a:t>RAM is from 0x200 to 0x400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dirty="0" smtClean="0">
                <a:solidFill>
                  <a:srgbClr val="0070C0"/>
                </a:solidFill>
              </a:rPr>
              <a:t>Where in RAM should you initialize the Stack Pointer to point to?</a:t>
            </a:r>
          </a:p>
          <a:p>
            <a:pPr marL="0" indent="0">
              <a:buNone/>
            </a:pPr>
            <a:r>
              <a:rPr lang="en-US" sz="2000" i="1" dirty="0" smtClean="0">
                <a:solidFill>
                  <a:srgbClr val="0070C0"/>
                </a:solidFill>
              </a:rPr>
              <a:t>Hint:</a:t>
            </a:r>
            <a:r>
              <a:rPr lang="en-US" sz="2000" dirty="0" smtClean="0">
                <a:solidFill>
                  <a:srgbClr val="0070C0"/>
                </a:solidFill>
              </a:rPr>
              <a:t> remember it works backwards!</a:t>
            </a:r>
            <a:endParaRPr lang="en-US" sz="20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489" y="1482616"/>
            <a:ext cx="3471692" cy="474632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221910" y="5213276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solidFill>
                  <a:srgbClr val="00B050"/>
                </a:solidFill>
              </a:rPr>
              <a:t>0x400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>
                <a:solidFill>
                  <a:srgbClr val="FF0000"/>
                </a:solidFill>
              </a:rPr>
              <a:t>0x200 </a:t>
            </a:r>
            <a:r>
              <a:rPr lang="en-US" dirty="0">
                <a:solidFill>
                  <a:srgbClr val="FF0000"/>
                </a:solidFill>
              </a:rPr>
              <a:t>would be bad!</a:t>
            </a:r>
          </a:p>
        </p:txBody>
      </p:sp>
    </p:spTree>
    <p:extLst>
      <p:ext uri="{BB962C8B-B14F-4D97-AF65-F5344CB8AC3E}">
        <p14:creationId xmlns:p14="http://schemas.microsoft.com/office/powerpoint/2010/main" val="719057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280" y="1527620"/>
            <a:ext cx="8621400" cy="47731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2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20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mov.w</a:t>
            </a:r>
            <a:r>
              <a:rPr lang="en-US" sz="12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2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#0x0400, r1 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2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initialize stack pointer</a:t>
            </a:r>
          </a:p>
          <a:p>
            <a:pPr marL="0" indent="0">
              <a:buNone/>
            </a:pPr>
            <a:endParaRPr lang="en-US" sz="120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push.w</a:t>
            </a:r>
            <a:r>
              <a:rPr lang="en-US" sz="12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#</a:t>
            </a:r>
            <a:r>
              <a:rPr lang="en-US" sz="12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0xdfec 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 push </a:t>
            </a:r>
            <a:r>
              <a:rPr lang="en-US" sz="12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the value 0xdfec onto the stack. </a:t>
            </a:r>
            <a:endParaRPr lang="en-US" sz="1200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             ; This decrements </a:t>
            </a:r>
            <a:r>
              <a:rPr lang="en-US" sz="12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the SP by two to 0x03fe and </a:t>
            </a:r>
            <a:endParaRPr lang="en-US" sz="1200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             ; stores </a:t>
            </a:r>
            <a:r>
              <a:rPr lang="en-US" sz="12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EC at 0x03fe and DF at 0x03ff </a:t>
            </a:r>
            <a:endParaRPr lang="en-US" sz="1200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20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pop.w</a:t>
            </a:r>
            <a:r>
              <a:rPr lang="en-US" sz="12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2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r10     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 pop </a:t>
            </a:r>
            <a:r>
              <a:rPr lang="en-US" sz="12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the value we just pushed off of the stack 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and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             ; </a:t>
            </a:r>
            <a:r>
              <a:rPr lang="en-US" sz="12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into 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r10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             ; this </a:t>
            </a:r>
            <a:r>
              <a:rPr lang="en-US" sz="12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decrements the SP by two, back to 0x0400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.</a:t>
            </a:r>
            <a:endParaRPr lang="en-US" sz="120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push        #0xbeef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push.b</a:t>
            </a:r>
            <a:r>
              <a:rPr lang="en-US" sz="12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#0xcc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push        #0xdfec</a:t>
            </a:r>
          </a:p>
          <a:p>
            <a:pPr marL="0" indent="0">
              <a:buNone/>
            </a:pPr>
            <a:endParaRPr lang="en-US" sz="120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pop         r5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pop.b</a:t>
            </a:r>
            <a:r>
              <a:rPr lang="en-US" sz="12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r6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pop         r7</a:t>
            </a:r>
          </a:p>
          <a:p>
            <a:pPr marL="0" indent="0">
              <a:buNone/>
            </a:pPr>
            <a:endParaRPr lang="en-US" sz="120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push        #0xfade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push.b</a:t>
            </a:r>
            <a:r>
              <a:rPr lang="en-US" sz="12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#0xaa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push        #0xdeaf</a:t>
            </a:r>
          </a:p>
          <a:p>
            <a:pPr marL="0" indent="0">
              <a:buNone/>
            </a:pPr>
            <a:endParaRPr lang="en-US" sz="120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pop.b</a:t>
            </a:r>
            <a:r>
              <a:rPr lang="en-US" sz="12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r5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pop         r6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pop.b</a:t>
            </a:r>
            <a:r>
              <a:rPr lang="en-US" sz="12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2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r7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694195"/>
              </p:ext>
            </p:extLst>
          </p:nvPr>
        </p:nvGraphicFramePr>
        <p:xfrm>
          <a:off x="3921125" y="3806025"/>
          <a:ext cx="1725930" cy="1542288"/>
        </p:xfrm>
        <a:graphic>
          <a:graphicData uri="http://schemas.openxmlformats.org/drawingml/2006/table">
            <a:tbl>
              <a:tblPr firstRow="1" firstCol="1" bandRow="1"/>
              <a:tblGrid>
                <a:gridCol w="640080"/>
                <a:gridCol w="108585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Address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0x3FA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0x3FB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0x3FC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0x3FD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0x3FE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0x3FF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0x400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Left Arrow 3"/>
          <p:cNvSpPr/>
          <p:nvPr/>
        </p:nvSpPr>
        <p:spPr bwMode="auto">
          <a:xfrm>
            <a:off x="5700580" y="4950373"/>
            <a:ext cx="1119352" cy="528145"/>
          </a:xfrm>
          <a:prstGeom prst="leftArrow">
            <a:avLst/>
          </a:prstGeom>
          <a:solidFill>
            <a:srgbClr val="0C2D83"/>
          </a:solidFill>
          <a:ln w="1270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SP</a:t>
            </a:r>
          </a:p>
        </p:txBody>
      </p:sp>
      <p:sp>
        <p:nvSpPr>
          <p:cNvPr id="8" name="Left Arrow 7"/>
          <p:cNvSpPr/>
          <p:nvPr/>
        </p:nvSpPr>
        <p:spPr bwMode="auto">
          <a:xfrm rot="16200000">
            <a:off x="2832385" y="4313096"/>
            <a:ext cx="1542288" cy="528145"/>
          </a:xfrm>
          <a:prstGeom prst="leftArrow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bg1"/>
                </a:solidFill>
                <a:latin typeface="Arial" charset="0"/>
              </a:rPr>
              <a:t>Backwards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212456" y="5758904"/>
            <a:ext cx="5169544" cy="541866"/>
          </a:xfrm>
          <a:prstGeom prst="rect">
            <a:avLst/>
          </a:prstGeom>
          <a:solidFill>
            <a:srgbClr val="0C2D83"/>
          </a:solidFill>
          <a:ln w="1270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Let’s load stack_example.asm and watch this work</a:t>
            </a:r>
          </a:p>
        </p:txBody>
      </p:sp>
    </p:spTree>
    <p:extLst>
      <p:ext uri="{BB962C8B-B14F-4D97-AF65-F5344CB8AC3E}">
        <p14:creationId xmlns:p14="http://schemas.microsoft.com/office/powerpoint/2010/main" val="1065328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example code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524000"/>
            <a:ext cx="7010400" cy="477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70206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99" r="65271" b="7084"/>
          <a:stretch/>
        </p:blipFill>
        <p:spPr bwMode="auto">
          <a:xfrm>
            <a:off x="290744" y="1600200"/>
            <a:ext cx="2434701" cy="360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</a:t>
            </a:r>
            <a:r>
              <a:rPr lang="en-US" dirty="0" smtClean="0"/>
              <a:t>State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2895600" y="1600200"/>
            <a:ext cx="2819400" cy="3574200"/>
          </a:xfrm>
          <a:prstGeom prst="rect">
            <a:avLst/>
          </a:prstGeom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867400" y="1600200"/>
            <a:ext cx="2819400" cy="45259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SP	0x0400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R5	0x0000</a:t>
            </a:r>
          </a:p>
          <a:p>
            <a:pPr marL="0" indent="0">
              <a:buNone/>
            </a:pPr>
            <a:r>
              <a:rPr lang="en-US" dirty="0" smtClean="0"/>
              <a:t>R6	0x0000</a:t>
            </a:r>
          </a:p>
          <a:p>
            <a:pPr marL="0" indent="0">
              <a:buNone/>
            </a:pPr>
            <a:r>
              <a:rPr lang="en-US" dirty="0" smtClean="0"/>
              <a:t>R7	0x0000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R10	0x0000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7" name="Right Arrow 6"/>
          <p:cNvSpPr/>
          <p:nvPr/>
        </p:nvSpPr>
        <p:spPr>
          <a:xfrm>
            <a:off x="0" y="1600200"/>
            <a:ext cx="290744" cy="15240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509177" y="731520"/>
            <a:ext cx="2470505" cy="556335"/>
          </a:xfrm>
          <a:prstGeom prst="wedgeRectCallout">
            <a:avLst>
              <a:gd name="adj1" fmla="val -49109"/>
              <a:gd name="adj2" fmla="val 1207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i="1" dirty="0" smtClean="0">
                <a:solidFill>
                  <a:prstClr val="white"/>
                </a:solidFill>
              </a:rPr>
              <a:t>Next</a:t>
            </a:r>
            <a:r>
              <a:rPr lang="en-US" sz="1800" dirty="0" smtClean="0">
                <a:solidFill>
                  <a:prstClr val="white"/>
                </a:solidFill>
              </a:rPr>
              <a:t> instruction to run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1886320" y="5437735"/>
            <a:ext cx="2323360" cy="688428"/>
          </a:xfrm>
          <a:prstGeom prst="wedgeRectCallout">
            <a:avLst>
              <a:gd name="adj1" fmla="val -2874"/>
              <a:gd name="adj2" fmla="val -1262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SP location highlighted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4191000" y="2133600"/>
            <a:ext cx="1161680" cy="381000"/>
          </a:xfrm>
          <a:prstGeom prst="wedgeRectCallout">
            <a:avLst>
              <a:gd name="adj1" fmla="val -84262"/>
              <a:gd name="adj2" fmla="val 997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</a:rPr>
              <a:t>Stack</a:t>
            </a: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8000" y="2667000"/>
            <a:ext cx="1981200" cy="2431200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281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push.w</a:t>
            </a:r>
            <a:r>
              <a:rPr lang="en-US" dirty="0"/>
              <a:t>      #0xdfec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99" r="65271" b="7084"/>
          <a:stretch/>
        </p:blipFill>
        <p:spPr bwMode="auto">
          <a:xfrm>
            <a:off x="290744" y="1600200"/>
            <a:ext cx="2434701" cy="360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5867400" y="1600200"/>
            <a:ext cx="2819400" cy="45259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SP	</a:t>
            </a:r>
            <a:r>
              <a:rPr lang="en-US" dirty="0" smtClean="0">
                <a:solidFill>
                  <a:srgbClr val="FF0000"/>
                </a:solidFill>
              </a:rPr>
              <a:t>0x03FE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R5	0x0000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R6	0x0000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R7	0x0000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prstClr val="black"/>
                </a:solidFill>
              </a:rPr>
              <a:t>R10	0x0000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0" y="2133600"/>
            <a:ext cx="290744" cy="15240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10" name="Picture 9"/>
          <p:cNvPicPr/>
          <p:nvPr/>
        </p:nvPicPr>
        <p:blipFill rotWithShape="1">
          <a:blip r:embed="rId3"/>
          <a:srcRect t="13187"/>
          <a:stretch/>
        </p:blipFill>
        <p:spPr bwMode="auto">
          <a:xfrm>
            <a:off x="2895600" y="1600200"/>
            <a:ext cx="2819400" cy="365135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90744" y="5092456"/>
            <a:ext cx="37478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prstClr val="black"/>
                </a:solidFill>
                <a:latin typeface="Calibri"/>
              </a:rPr>
              <a:t>PUSH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</a:pPr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SP – 2  SP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</a:pPr>
            <a:r>
              <a:rPr lang="en-US" sz="2800" dirty="0" err="1" smtClean="0">
                <a:solidFill>
                  <a:prstClr val="black"/>
                </a:solidFill>
                <a:latin typeface="Calibri"/>
              </a:rPr>
              <a:t>src</a:t>
            </a:r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  @SP</a:t>
            </a:r>
            <a:endParaRPr lang="en-US" sz="2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3503479" y="5784953"/>
            <a:ext cx="4423041" cy="805033"/>
          </a:xfrm>
          <a:prstGeom prst="wedgeRectCallout">
            <a:avLst>
              <a:gd name="adj1" fmla="val -73256"/>
              <a:gd name="adj2" fmla="val -417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i="1" dirty="0" smtClean="0">
                <a:solidFill>
                  <a:prstClr val="white"/>
                </a:solidFill>
              </a:rPr>
              <a:t>Notice what happened? Decrement SP, then write the data!</a:t>
            </a:r>
            <a:endParaRPr lang="en-US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01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4_USAFA Standard">
  <a:themeElements>
    <a:clrScheme name="4_USAFA Stand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_USAFA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USAFA 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USAFA Standard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8">
        <a:dk1>
          <a:srgbClr val="0C2D83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9256F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USAFA Standard">
  <a:themeElements>
    <a:clrScheme name="4_USAFA Stand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_USAFA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C2D83"/>
        </a:solidFill>
        <a:ln w="12700" cap="flat" cmpd="sng" algn="ctr">
          <a:solidFill>
            <a:schemeClr val="accent6">
              <a:lumMod val="40000"/>
              <a:lumOff val="6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USAFA 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USAFA Standard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8">
        <a:dk1>
          <a:srgbClr val="0C2D83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9256F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5372</TotalTime>
  <Words>1361</Words>
  <Application>Microsoft Office PowerPoint</Application>
  <PresentationFormat>On-screen Show (4:3)</PresentationFormat>
  <Paragraphs>403</Paragraphs>
  <Slides>34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34</vt:i4>
      </vt:variant>
    </vt:vector>
  </HeadingPairs>
  <TitlesOfParts>
    <vt:vector size="45" baseType="lpstr">
      <vt:lpstr>Arial</vt:lpstr>
      <vt:lpstr>Calibri</vt:lpstr>
      <vt:lpstr>Calibri Light</vt:lpstr>
      <vt:lpstr>Courier New</vt:lpstr>
      <vt:lpstr>Helvetica</vt:lpstr>
      <vt:lpstr>Times New Roman</vt:lpstr>
      <vt:lpstr>Trebuchet MS</vt:lpstr>
      <vt:lpstr>Wingdings</vt:lpstr>
      <vt:lpstr>4_USAFA Standard</vt:lpstr>
      <vt:lpstr>5_USAFA Standard</vt:lpstr>
      <vt:lpstr>Custom Design</vt:lpstr>
      <vt:lpstr>PowerPoint Presentation</vt:lpstr>
      <vt:lpstr>Overview</vt:lpstr>
      <vt:lpstr>Stack</vt:lpstr>
      <vt:lpstr>Stack</vt:lpstr>
      <vt:lpstr>Stack</vt:lpstr>
      <vt:lpstr>Stack</vt:lpstr>
      <vt:lpstr>The example code</vt:lpstr>
      <vt:lpstr>Initial State</vt:lpstr>
      <vt:lpstr>push.w      #0xdfec</vt:lpstr>
      <vt:lpstr>pop.w       r10</vt:lpstr>
      <vt:lpstr>push     #0xbeef</vt:lpstr>
      <vt:lpstr>push.b     #0xcc</vt:lpstr>
      <vt:lpstr>push     #0xdfec</vt:lpstr>
      <vt:lpstr>pop     R5</vt:lpstr>
      <vt:lpstr>pop.b     R6</vt:lpstr>
      <vt:lpstr>pop     R7</vt:lpstr>
      <vt:lpstr>push     #0xfade</vt:lpstr>
      <vt:lpstr>push.b     #0xaa</vt:lpstr>
      <vt:lpstr>push     #0xdeaf</vt:lpstr>
      <vt:lpstr>pop.b     R5</vt:lpstr>
      <vt:lpstr>pop     R6</vt:lpstr>
      <vt:lpstr>pop.b     R7</vt:lpstr>
      <vt:lpstr>Stack Summary</vt:lpstr>
      <vt:lpstr>Subroutines</vt:lpstr>
      <vt:lpstr>Example Subroutine</vt:lpstr>
      <vt:lpstr>Subroutines</vt:lpstr>
      <vt:lpstr>Arguments</vt:lpstr>
      <vt:lpstr>ex_subroutine.asm</vt:lpstr>
      <vt:lpstr>Arguments</vt:lpstr>
      <vt:lpstr>Arguments</vt:lpstr>
      <vt:lpstr>Key Subroutine Rules</vt:lpstr>
      <vt:lpstr>Very Simple Explanation</vt:lpstr>
      <vt:lpstr>Application Binary Interface (ABI)</vt:lpstr>
      <vt:lpstr>BACKUPS</vt:lpstr>
    </vt:vector>
  </TitlesOfParts>
  <Company>usafa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 Courses</dc:title>
  <dc:creator>Lt Col Mullins</dc:creator>
  <cp:lastModifiedBy>Walchko, Kevin J Maj USAF USAFA USAFA/DFEC</cp:lastModifiedBy>
  <cp:revision>320</cp:revision>
  <cp:lastPrinted>2018-05-21T20:23:10Z</cp:lastPrinted>
  <dcterms:created xsi:type="dcterms:W3CDTF">2001-06-27T14:08:57Z</dcterms:created>
  <dcterms:modified xsi:type="dcterms:W3CDTF">2018-09-06T14:20:18Z</dcterms:modified>
</cp:coreProperties>
</file>